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331" r:id="rId3"/>
    <p:sldId id="329" r:id="rId4"/>
    <p:sldId id="328" r:id="rId5"/>
    <p:sldId id="332" r:id="rId6"/>
    <p:sldId id="334" r:id="rId7"/>
    <p:sldId id="340" r:id="rId8"/>
    <p:sldId id="342" r:id="rId9"/>
    <p:sldId id="337" r:id="rId10"/>
    <p:sldId id="333" r:id="rId11"/>
    <p:sldId id="341" r:id="rId12"/>
    <p:sldId id="338" r:id="rId13"/>
    <p:sldId id="33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7DF56-E6AB-4B05-AFCF-5B266B46A77D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F9944-2586-4827-8A6D-4C46ED70079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2F5AD-A2D7-43AA-9339-4D8E756EB893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9E780-5F15-4741-82A5-8683E2B268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7B01B-2A64-41AD-A535-6A54220647A1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0CAF1-2350-4376-AC12-46446B2EDE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6FD1A-74DE-4E6C-B8D3-A02D00B4442E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BBDA1-92BA-4344-BEC7-339FE317C1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E22B3-1D9C-41D3-A793-41A1753B8692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7E42-9A53-4C02-B269-BF20AF7711E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9A165-B24D-4BFD-AB17-862653E9AC0F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C1596-9EE3-4B83-A36E-2F7C5BECC8D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8D86-6F69-4485-B0A5-E178B8B58ED7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2766A-8F01-4205-AFCF-C26B4A9BB6D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F0034-2CD5-4B31-BDC2-24EE4E759509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4DAFC-9D14-4429-BDC5-E040315648B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BD37F-0F2E-40C0-A429-D8F204D7191B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3ADE9-5015-4DFE-A774-0870F361433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1689A-F621-4160-B349-D6479ADCB2C9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E2542-242E-4550-B9C9-48027C967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C3AC3-895E-47A3-9297-1C0FF7088B93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4C9FE-FFF8-4FE4-85B4-33C4FD0103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495FCE3-B36B-4183-B5B6-6F59E309445D}" type="datetimeFigureOut">
              <a:rPr lang="en-US"/>
              <a:pPr>
                <a:defRPr/>
              </a:pPr>
              <a:t>7/1/2012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BBB8890-07CC-4875-B7E7-231CB07722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4313"/>
            <a:ext cx="8229600" cy="3803650"/>
          </a:xfrm>
        </p:spPr>
        <p:txBody>
          <a:bodyPr/>
          <a:lstStyle/>
          <a:p>
            <a:pPr>
              <a:defRPr/>
            </a:pPr>
            <a: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 5:4</a:t>
            </a:r>
            <a:br>
              <a:rPr lang="en-A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6600" dirty="0" smtClean="0">
                <a:solidFill>
                  <a:srgbClr val="FFFF00"/>
                </a:solidFill>
              </a:rPr>
              <a:t>Blessed are those who mourn for they will be comforted.</a:t>
            </a:r>
            <a:br>
              <a:rPr lang="en-AU" sz="6600" dirty="0" smtClean="0">
                <a:solidFill>
                  <a:srgbClr val="FFFF00"/>
                </a:solidFill>
              </a:rPr>
            </a:br>
            <a:r>
              <a:rPr lang="en-A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13314" name="Content Placeholder 3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215900"/>
          </a:xfrm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22530" name="Content Placeholder 3" descr="Scan_Pic00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-36513"/>
            <a:ext cx="8353425" cy="689451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400" b="1" smtClean="0">
                <a:solidFill>
                  <a:srgbClr val="FFFF00"/>
                </a:solidFill>
              </a:rPr>
              <a:t>SIN - </a:t>
            </a:r>
            <a:r>
              <a:rPr lang="en-AU" sz="4400" smtClean="0">
                <a:solidFill>
                  <a:srgbClr val="FFFF00"/>
                </a:solidFill>
              </a:rPr>
              <a:t>hamartia  in GREEK is, lit., "a missing of the mark," </a:t>
            </a:r>
          </a:p>
          <a:p>
            <a:endParaRPr lang="en-A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AU" sz="4400" smtClean="0">
                <a:solidFill>
                  <a:srgbClr val="FFFF00"/>
                </a:solidFill>
              </a:rPr>
              <a:t>Repentance can only happen when </a:t>
            </a:r>
          </a:p>
          <a:p>
            <a:pPr>
              <a:buFont typeface="Arial" charset="0"/>
              <a:buNone/>
            </a:pPr>
            <a:endParaRPr lang="en-AU" sz="4400" smtClean="0">
              <a:solidFill>
                <a:srgbClr val="FFFF00"/>
              </a:solidFill>
            </a:endParaRPr>
          </a:p>
          <a:p>
            <a:r>
              <a:rPr lang="en-AU" sz="4400" smtClean="0">
                <a:solidFill>
                  <a:srgbClr val="FFFF00"/>
                </a:solidFill>
              </a:rPr>
              <a:t>We realize we are slaves to our </a:t>
            </a:r>
            <a:r>
              <a:rPr lang="en-AU" sz="4400" u="sng" smtClean="0">
                <a:solidFill>
                  <a:srgbClr val="FFFF00"/>
                </a:solidFill>
              </a:rPr>
              <a:t>sinful nature</a:t>
            </a:r>
            <a:r>
              <a:rPr lang="en-AU" sz="4400" smtClean="0">
                <a:solidFill>
                  <a:srgbClr val="FFFF00"/>
                </a:solidFill>
              </a:rPr>
              <a:t> and to </a:t>
            </a:r>
            <a:r>
              <a:rPr lang="en-AU" sz="4400" u="sng" smtClean="0">
                <a:solidFill>
                  <a:srgbClr val="FFFF00"/>
                </a:solidFill>
              </a:rPr>
              <a:t>Satan.</a:t>
            </a:r>
            <a:endParaRPr lang="en-AU" sz="4400" smtClean="0">
              <a:solidFill>
                <a:srgbClr val="FFFF00"/>
              </a:solidFill>
            </a:endParaRPr>
          </a:p>
          <a:p>
            <a:pPr>
              <a:buFont typeface="Arial" charset="0"/>
              <a:buNone/>
            </a:pPr>
            <a:endParaRPr lang="en-AU" sz="4400" smtClean="0">
              <a:solidFill>
                <a:srgbClr val="FFFF00"/>
              </a:solidFill>
            </a:endParaRPr>
          </a:p>
          <a:p>
            <a:r>
              <a:rPr lang="en-AU" sz="4400" smtClean="0">
                <a:solidFill>
                  <a:srgbClr val="FFFF00"/>
                </a:solidFill>
              </a:rPr>
              <a:t>We realize that we are all in need of </a:t>
            </a:r>
            <a:r>
              <a:rPr lang="en-AU" sz="4400" u="sng" smtClean="0">
                <a:solidFill>
                  <a:srgbClr val="FFFF00"/>
                </a:solidFill>
              </a:rPr>
              <a:t>deliverance.</a:t>
            </a:r>
            <a:endParaRPr lang="en-AU" sz="4400" smtClean="0">
              <a:solidFill>
                <a:srgbClr val="FFFF00"/>
              </a:solidFill>
            </a:endParaRPr>
          </a:p>
          <a:p>
            <a:endParaRPr lang="en-A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AU" sz="4400" smtClean="0">
                <a:solidFill>
                  <a:srgbClr val="FFFF00"/>
                </a:solidFill>
              </a:rPr>
              <a:t> </a:t>
            </a:r>
            <a:r>
              <a:rPr lang="en-AU" sz="4400" u="sng" smtClean="0">
                <a:solidFill>
                  <a:srgbClr val="FFFF00"/>
                </a:solidFill>
              </a:rPr>
              <a:t>Application</a:t>
            </a:r>
            <a:endParaRPr lang="en-AU" sz="4400" smtClean="0">
              <a:solidFill>
                <a:srgbClr val="FFFF00"/>
              </a:solidFill>
            </a:endParaRPr>
          </a:p>
          <a:p>
            <a:pPr>
              <a:buFont typeface="Arial" charset="0"/>
              <a:buNone/>
            </a:pPr>
            <a:endParaRPr lang="en-AU" sz="4400" smtClean="0">
              <a:solidFill>
                <a:srgbClr val="FFFF00"/>
              </a:solidFill>
            </a:endParaRPr>
          </a:p>
          <a:p>
            <a:r>
              <a:rPr lang="en-AU" sz="4400" smtClean="0">
                <a:solidFill>
                  <a:srgbClr val="FFFF00"/>
                </a:solidFill>
              </a:rPr>
              <a:t>Ask God to </a:t>
            </a:r>
            <a:r>
              <a:rPr lang="en-AU" sz="4400" u="sng" smtClean="0">
                <a:solidFill>
                  <a:srgbClr val="FFFF00"/>
                </a:solidFill>
              </a:rPr>
              <a:t>reveal </a:t>
            </a:r>
            <a:r>
              <a:rPr lang="en-AU" sz="4400" smtClean="0">
                <a:solidFill>
                  <a:srgbClr val="FFFF00"/>
                </a:solidFill>
              </a:rPr>
              <a:t>to us the </a:t>
            </a:r>
            <a:r>
              <a:rPr lang="en-AU" sz="4400" u="sng" smtClean="0">
                <a:solidFill>
                  <a:srgbClr val="FFFF00"/>
                </a:solidFill>
              </a:rPr>
              <a:t>sins</a:t>
            </a:r>
            <a:r>
              <a:rPr lang="en-AU" sz="4400" smtClean="0">
                <a:solidFill>
                  <a:srgbClr val="FFFF00"/>
                </a:solidFill>
              </a:rPr>
              <a:t> we need to </a:t>
            </a:r>
            <a:r>
              <a:rPr lang="en-AU" sz="4400" u="sng" smtClean="0">
                <a:solidFill>
                  <a:srgbClr val="FFFF00"/>
                </a:solidFill>
              </a:rPr>
              <a:t>repent</a:t>
            </a:r>
            <a:r>
              <a:rPr lang="en-AU" sz="4400" smtClean="0">
                <a:solidFill>
                  <a:srgbClr val="FFFF00"/>
                </a:solidFill>
              </a:rPr>
              <a:t> from.</a:t>
            </a:r>
          </a:p>
          <a:p>
            <a:pPr>
              <a:buFont typeface="Arial" charset="0"/>
              <a:buNone/>
            </a:pPr>
            <a:endParaRPr lang="en-AU" sz="4400" smtClean="0">
              <a:solidFill>
                <a:srgbClr val="FFFF00"/>
              </a:solidFill>
            </a:endParaRPr>
          </a:p>
          <a:p>
            <a:r>
              <a:rPr lang="en-AU" sz="4400" smtClean="0">
                <a:solidFill>
                  <a:srgbClr val="FFFF00"/>
                </a:solidFill>
              </a:rPr>
              <a:t>Ask God to reveal to us if we really love Him as we say we do by </a:t>
            </a:r>
            <a:r>
              <a:rPr lang="en-AU" sz="4400" u="sng" smtClean="0">
                <a:solidFill>
                  <a:srgbClr val="FFFF00"/>
                </a:solidFill>
              </a:rPr>
              <a:t>examining</a:t>
            </a:r>
            <a:r>
              <a:rPr lang="en-AU" sz="4400" smtClean="0">
                <a:solidFill>
                  <a:srgbClr val="FFFF00"/>
                </a:solidFill>
              </a:rPr>
              <a:t> our works.</a:t>
            </a:r>
          </a:p>
          <a:p>
            <a:endParaRPr lang="en-A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14338" name="Content Placeholder 3" descr="Israelite hous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15362" name="Picture 3" descr="C:\Users\S.P.Tay\Downloads\Roman style reclinin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2436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16386" name="Picture 2" descr="C:\Users\S.P.Tay\Downloads\reclinin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60350"/>
            <a:ext cx="9144000" cy="601662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2713"/>
            <a:ext cx="6119812" cy="671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33375"/>
            <a:ext cx="8964612" cy="6524625"/>
          </a:xfrm>
        </p:spPr>
        <p:txBody>
          <a:bodyPr/>
          <a:lstStyle/>
          <a:p>
            <a:r>
              <a:rPr lang="en-AU" sz="4400" smtClean="0">
                <a:solidFill>
                  <a:srgbClr val="FFFF00"/>
                </a:solidFill>
              </a:rPr>
              <a:t>The priority of a repentant heart is not </a:t>
            </a:r>
            <a:r>
              <a:rPr lang="en-AU" sz="4400" u="sng" smtClean="0">
                <a:solidFill>
                  <a:srgbClr val="FFFF00"/>
                </a:solidFill>
              </a:rPr>
              <a:t>self esteem</a:t>
            </a:r>
            <a:r>
              <a:rPr lang="en-AU" sz="4400" smtClean="0">
                <a:solidFill>
                  <a:srgbClr val="FFFF00"/>
                </a:solidFill>
              </a:rPr>
              <a:t> but to seek </a:t>
            </a:r>
            <a:r>
              <a:rPr lang="en-AU" sz="4400" u="sng" smtClean="0">
                <a:solidFill>
                  <a:srgbClr val="FFFF00"/>
                </a:solidFill>
              </a:rPr>
              <a:t>forgiveness</a:t>
            </a:r>
            <a:r>
              <a:rPr lang="en-AU" sz="4400" smtClean="0">
                <a:solidFill>
                  <a:srgbClr val="FFFF00"/>
                </a:solidFill>
              </a:rPr>
              <a:t> and </a:t>
            </a:r>
            <a:r>
              <a:rPr lang="en-AU" sz="4400" u="sng" smtClean="0">
                <a:solidFill>
                  <a:srgbClr val="FFFF00"/>
                </a:solidFill>
              </a:rPr>
              <a:t>acceptance </a:t>
            </a:r>
            <a:r>
              <a:rPr lang="en-AU" sz="4400" smtClean="0">
                <a:solidFill>
                  <a:srgbClr val="FFFF00"/>
                </a:solidFill>
              </a:rPr>
              <a:t>by God</a:t>
            </a:r>
          </a:p>
          <a:p>
            <a:r>
              <a:rPr lang="en-AU" sz="4400" smtClean="0">
                <a:solidFill>
                  <a:srgbClr val="FFFF00"/>
                </a:solidFill>
              </a:rPr>
              <a:t>The fruit of a repentant and </a:t>
            </a:r>
            <a:r>
              <a:rPr lang="en-AU" sz="4400" u="sng" smtClean="0">
                <a:solidFill>
                  <a:srgbClr val="FFFF00"/>
                </a:solidFill>
              </a:rPr>
              <a:t>forgiven</a:t>
            </a:r>
            <a:r>
              <a:rPr lang="en-AU" sz="4400" smtClean="0">
                <a:solidFill>
                  <a:srgbClr val="FFFF00"/>
                </a:solidFill>
              </a:rPr>
              <a:t> heart is </a:t>
            </a:r>
            <a:r>
              <a:rPr lang="en-AU" sz="4400" u="sng" smtClean="0">
                <a:solidFill>
                  <a:srgbClr val="FFFF00"/>
                </a:solidFill>
              </a:rPr>
              <a:t>love</a:t>
            </a:r>
            <a:r>
              <a:rPr lang="en-AU" sz="4400" smtClean="0">
                <a:solidFill>
                  <a:srgbClr val="FFFF00"/>
                </a:solidFill>
              </a:rPr>
              <a:t>.</a:t>
            </a:r>
          </a:p>
          <a:p>
            <a:pPr>
              <a:buFont typeface="Arial" charset="0"/>
              <a:buNone/>
            </a:pPr>
            <a:endParaRPr lang="en-AU" sz="4400" smtClean="0">
              <a:solidFill>
                <a:srgbClr val="FFFF00"/>
              </a:solidFill>
            </a:endParaRPr>
          </a:p>
          <a:p>
            <a:endParaRPr lang="en-AU" sz="4400" smtClean="0">
              <a:solidFill>
                <a:srgbClr val="FFFF00"/>
              </a:solidFill>
            </a:endParaRPr>
          </a:p>
          <a:p>
            <a:endParaRPr lang="en-AU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686800" cy="4525963"/>
          </a:xfrm>
        </p:spPr>
        <p:txBody>
          <a:bodyPr/>
          <a:lstStyle/>
          <a:p>
            <a:r>
              <a:rPr lang="en-AU" sz="4400" b="1" smtClean="0"/>
              <a:t>You</a:t>
            </a:r>
            <a:r>
              <a:rPr lang="en-AU" sz="4400" smtClean="0">
                <a:solidFill>
                  <a:srgbClr val="FFFF00"/>
                </a:solidFill>
              </a:rPr>
              <a:t> did not give me ……., </a:t>
            </a:r>
            <a:r>
              <a:rPr lang="en-AU" sz="4400" b="1" smtClean="0"/>
              <a:t>she</a:t>
            </a:r>
            <a:r>
              <a:rPr lang="en-AU" sz="4400" smtClean="0">
                <a:solidFill>
                  <a:srgbClr val="FFFF00"/>
                </a:solidFill>
              </a:rPr>
              <a:t> wet my feet with her tears …...</a:t>
            </a:r>
          </a:p>
          <a:p>
            <a:r>
              <a:rPr lang="en-AU" sz="4400" b="1" smtClean="0"/>
              <a:t>You</a:t>
            </a:r>
            <a:r>
              <a:rPr lang="en-AU" sz="4400" smtClean="0">
                <a:solidFill>
                  <a:srgbClr val="FFFF00"/>
                </a:solidFill>
              </a:rPr>
              <a:t> did not give me .., </a:t>
            </a:r>
            <a:r>
              <a:rPr lang="en-AU" sz="4400" b="1" smtClean="0"/>
              <a:t>this woman</a:t>
            </a:r>
            <a:r>
              <a:rPr lang="en-AU" sz="4400" smtClean="0"/>
              <a:t> </a:t>
            </a:r>
            <a:r>
              <a:rPr lang="en-AU" sz="4400" smtClean="0">
                <a:solidFill>
                  <a:srgbClr val="FFFF00"/>
                </a:solidFill>
              </a:rPr>
              <a:t>from the time……</a:t>
            </a:r>
          </a:p>
          <a:p>
            <a:r>
              <a:rPr lang="en-AU" sz="4400" b="1" smtClean="0"/>
              <a:t>You</a:t>
            </a:r>
            <a:r>
              <a:rPr lang="en-AU" sz="4400" smtClean="0">
                <a:solidFill>
                  <a:srgbClr val="FFFF00"/>
                </a:solidFill>
              </a:rPr>
              <a:t> did not put oil…..but </a:t>
            </a:r>
            <a:r>
              <a:rPr lang="en-AU" sz="4400" b="1" smtClean="0"/>
              <a:t>she</a:t>
            </a:r>
            <a:r>
              <a:rPr lang="en-AU" sz="4400" smtClean="0">
                <a:solidFill>
                  <a:srgbClr val="FFFF00"/>
                </a:solidFill>
              </a:rPr>
              <a:t> has poured ….</a:t>
            </a:r>
          </a:p>
          <a:p>
            <a:r>
              <a:rPr lang="en-AU" sz="4400" smtClean="0">
                <a:solidFill>
                  <a:srgbClr val="FFFF00"/>
                </a:solidFill>
              </a:rPr>
              <a:t>Therefore </a:t>
            </a:r>
            <a:r>
              <a:rPr lang="en-AU" sz="4400" b="1" smtClean="0"/>
              <a:t>her</a:t>
            </a:r>
            <a:r>
              <a:rPr lang="en-AU" sz="4400" smtClean="0">
                <a:solidFill>
                  <a:srgbClr val="FFFF00"/>
                </a:solidFill>
              </a:rPr>
              <a:t> many sins are forgiven ……but </a:t>
            </a:r>
            <a:r>
              <a:rPr lang="en-AU" sz="4400" b="1" smtClean="0"/>
              <a:t>he</a:t>
            </a:r>
            <a:r>
              <a:rPr lang="en-AU" sz="4400" smtClean="0">
                <a:solidFill>
                  <a:srgbClr val="FFFF00"/>
                </a:solidFill>
              </a:rPr>
              <a:t> who is forgiven little loves little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400" smtClean="0">
                <a:solidFill>
                  <a:srgbClr val="FFFF00"/>
                </a:solidFill>
              </a:rPr>
              <a:t>The comfort of a repentant heart is </a:t>
            </a:r>
            <a:r>
              <a:rPr lang="en-AU" sz="4400" u="sng" smtClean="0">
                <a:solidFill>
                  <a:srgbClr val="FFFF00"/>
                </a:solidFill>
              </a:rPr>
              <a:t>forgiveness</a:t>
            </a:r>
            <a:r>
              <a:rPr lang="en-AU" sz="4400" smtClean="0">
                <a:solidFill>
                  <a:srgbClr val="FFFF00"/>
                </a:solidFill>
              </a:rPr>
              <a:t> from God and </a:t>
            </a:r>
            <a:r>
              <a:rPr lang="en-AU" sz="4400" u="sng" smtClean="0">
                <a:solidFill>
                  <a:srgbClr val="FFFF00"/>
                </a:solidFill>
              </a:rPr>
              <a:t>acceptance</a:t>
            </a:r>
            <a:r>
              <a:rPr lang="en-AU" sz="4400" smtClean="0">
                <a:solidFill>
                  <a:srgbClr val="FFFF00"/>
                </a:solidFill>
              </a:rPr>
              <a:t> by God</a:t>
            </a:r>
            <a:endParaRPr lang="en-AU" sz="44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111750"/>
          </a:xfrm>
        </p:spPr>
        <p:txBody>
          <a:bodyPr/>
          <a:lstStyle/>
          <a:p>
            <a:r>
              <a:rPr lang="en-AU" sz="4400" b="1" smtClean="0">
                <a:solidFill>
                  <a:srgbClr val="FFFF00"/>
                </a:solidFill>
              </a:rPr>
              <a:t>“Good News”</a:t>
            </a:r>
            <a:r>
              <a:rPr lang="en-AU" sz="4400" smtClean="0">
                <a:solidFill>
                  <a:srgbClr val="FFFF00"/>
                </a:solidFill>
              </a:rPr>
              <a:t> in Greek is </a:t>
            </a:r>
            <a:r>
              <a:rPr lang="en-AU" sz="4400" b="1" smtClean="0">
                <a:solidFill>
                  <a:srgbClr val="FFFF00"/>
                </a:solidFill>
              </a:rPr>
              <a:t>Euangelion</a:t>
            </a:r>
            <a:r>
              <a:rPr lang="en-AU" sz="4400" smtClean="0">
                <a:solidFill>
                  <a:srgbClr val="FFFF00"/>
                </a:solidFill>
              </a:rPr>
              <a:t>. This word combines </a:t>
            </a:r>
            <a:r>
              <a:rPr lang="en-AU" sz="4400" b="1" smtClean="0">
                <a:solidFill>
                  <a:srgbClr val="FFFF00"/>
                </a:solidFill>
              </a:rPr>
              <a:t>“angelos”</a:t>
            </a:r>
            <a:r>
              <a:rPr lang="en-AU" sz="4400" smtClean="0">
                <a:solidFill>
                  <a:srgbClr val="FFFF00"/>
                </a:solidFill>
              </a:rPr>
              <a:t> referring to the one announcing news; a herald, and </a:t>
            </a:r>
            <a:r>
              <a:rPr lang="en-AU" sz="4400" b="1" smtClean="0">
                <a:solidFill>
                  <a:srgbClr val="FFFF00"/>
                </a:solidFill>
              </a:rPr>
              <a:t>“eu”</a:t>
            </a:r>
            <a:r>
              <a:rPr lang="en-AU" sz="4400" smtClean="0">
                <a:solidFill>
                  <a:srgbClr val="FFFF00"/>
                </a:solidFill>
              </a:rPr>
              <a:t> meaning joyful. Combined, the word means news that brings joy.</a:t>
            </a:r>
          </a:p>
          <a:p>
            <a:endParaRPr lang="en-AU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3538</TotalTime>
  <Words>201</Words>
  <Application>Microsoft Office PowerPoint</Application>
  <PresentationFormat>On-screen Show (4:3)</PresentationFormat>
  <Paragraphs>21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 Matt 5:4 Blessed are those who mourn for they will be comforted.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S.P.Tay</dc:creator>
  <cp:lastModifiedBy>Nancy Jarrott</cp:lastModifiedBy>
  <cp:revision>232</cp:revision>
  <dcterms:created xsi:type="dcterms:W3CDTF">2010-05-21T04:58:10Z</dcterms:created>
  <dcterms:modified xsi:type="dcterms:W3CDTF">2012-07-01T09:45:49Z</dcterms:modified>
</cp:coreProperties>
</file>