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62" r:id="rId3"/>
    <p:sldId id="263" r:id="rId4"/>
    <p:sldId id="257" r:id="rId5"/>
    <p:sldId id="258" r:id="rId6"/>
    <p:sldId id="261" r:id="rId7"/>
    <p:sldId id="278" r:id="rId8"/>
    <p:sldId id="259" r:id="rId9"/>
    <p:sldId id="276" r:id="rId10"/>
    <p:sldId id="282" r:id="rId11"/>
    <p:sldId id="277" r:id="rId12"/>
    <p:sldId id="265" r:id="rId13"/>
    <p:sldId id="283" r:id="rId14"/>
    <p:sldId id="268" r:id="rId15"/>
    <p:sldId id="264" r:id="rId16"/>
    <p:sldId id="270" r:id="rId17"/>
    <p:sldId id="275" r:id="rId18"/>
    <p:sldId id="281" r:id="rId19"/>
    <p:sldId id="272" r:id="rId20"/>
    <p:sldId id="260" r:id="rId21"/>
    <p:sldId id="271" r:id="rId22"/>
    <p:sldId id="273" r:id="rId23"/>
    <p:sldId id="280" r:id="rId24"/>
    <p:sldId id="274" r:id="rId25"/>
  </p:sldIdLst>
  <p:sldSz cx="9144000" cy="6858000" type="screen4x3"/>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9" autoAdjust="0"/>
    <p:restoredTop sz="94660"/>
  </p:normalViewPr>
  <p:slideViewPr>
    <p:cSldViewPr>
      <p:cViewPr>
        <p:scale>
          <a:sx n="100" d="100"/>
          <a:sy n="100" d="100"/>
        </p:scale>
        <p:origin x="-594"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15"/>
          </a:xfrm>
          <a:prstGeom prst="rect">
            <a:avLst/>
          </a:prstGeom>
        </p:spPr>
        <p:txBody>
          <a:bodyPr vert="horz" lIns="96616" tIns="48308" rIns="96616" bIns="48308" rtlCol="0"/>
          <a:lstStyle>
            <a:lvl1pPr algn="l">
              <a:defRPr sz="1300"/>
            </a:lvl1pPr>
          </a:lstStyle>
          <a:p>
            <a:endParaRPr lang="en-AU"/>
          </a:p>
        </p:txBody>
      </p:sp>
      <p:sp>
        <p:nvSpPr>
          <p:cNvPr id="3" name="Date Placeholder 2"/>
          <p:cNvSpPr>
            <a:spLocks noGrp="1"/>
          </p:cNvSpPr>
          <p:nvPr>
            <p:ph type="dt" sz="quarter" idx="1"/>
          </p:nvPr>
        </p:nvSpPr>
        <p:spPr>
          <a:xfrm>
            <a:off x="3901698" y="0"/>
            <a:ext cx="2984871" cy="501015"/>
          </a:xfrm>
          <a:prstGeom prst="rect">
            <a:avLst/>
          </a:prstGeom>
        </p:spPr>
        <p:txBody>
          <a:bodyPr vert="horz" lIns="96616" tIns="48308" rIns="96616" bIns="48308" rtlCol="0"/>
          <a:lstStyle>
            <a:lvl1pPr algn="r">
              <a:defRPr sz="1300"/>
            </a:lvl1pPr>
          </a:lstStyle>
          <a:p>
            <a:fld id="{2AC62D58-59AC-4927-AF62-2191C59DE566}" type="datetimeFigureOut">
              <a:rPr lang="en-AU" smtClean="0"/>
              <a:pPr/>
              <a:t>26/05/2013</a:t>
            </a:fld>
            <a:endParaRPr lang="en-AU"/>
          </a:p>
        </p:txBody>
      </p:sp>
      <p:sp>
        <p:nvSpPr>
          <p:cNvPr id="4" name="Footer Placeholder 3"/>
          <p:cNvSpPr>
            <a:spLocks noGrp="1"/>
          </p:cNvSpPr>
          <p:nvPr>
            <p:ph type="ftr" sz="quarter" idx="2"/>
          </p:nvPr>
        </p:nvSpPr>
        <p:spPr>
          <a:xfrm>
            <a:off x="0" y="9517546"/>
            <a:ext cx="2984871" cy="501015"/>
          </a:xfrm>
          <a:prstGeom prst="rect">
            <a:avLst/>
          </a:prstGeom>
        </p:spPr>
        <p:txBody>
          <a:bodyPr vert="horz" lIns="96616" tIns="48308" rIns="96616" bIns="48308" rtlCol="0" anchor="b"/>
          <a:lstStyle>
            <a:lvl1pPr algn="l">
              <a:defRPr sz="1300"/>
            </a:lvl1pPr>
          </a:lstStyle>
          <a:p>
            <a:endParaRPr lang="en-AU"/>
          </a:p>
        </p:txBody>
      </p:sp>
      <p:sp>
        <p:nvSpPr>
          <p:cNvPr id="5" name="Slide Number Placeholder 4"/>
          <p:cNvSpPr>
            <a:spLocks noGrp="1"/>
          </p:cNvSpPr>
          <p:nvPr>
            <p:ph type="sldNum" sz="quarter" idx="3"/>
          </p:nvPr>
        </p:nvSpPr>
        <p:spPr>
          <a:xfrm>
            <a:off x="3901698" y="9517546"/>
            <a:ext cx="2984871" cy="501015"/>
          </a:xfrm>
          <a:prstGeom prst="rect">
            <a:avLst/>
          </a:prstGeom>
        </p:spPr>
        <p:txBody>
          <a:bodyPr vert="horz" lIns="96616" tIns="48308" rIns="96616" bIns="48308" rtlCol="0" anchor="b"/>
          <a:lstStyle>
            <a:lvl1pPr algn="r">
              <a:defRPr sz="1300"/>
            </a:lvl1pPr>
          </a:lstStyle>
          <a:p>
            <a:fld id="{768C6ADF-3562-4A4E-9A34-98C5C713F5BF}"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902075" y="0"/>
            <a:ext cx="2984500" cy="501650"/>
          </a:xfrm>
          <a:prstGeom prst="rect">
            <a:avLst/>
          </a:prstGeom>
        </p:spPr>
        <p:txBody>
          <a:bodyPr vert="horz" lIns="91440" tIns="45720" rIns="91440" bIns="45720" rtlCol="0"/>
          <a:lstStyle>
            <a:lvl1pPr algn="r">
              <a:defRPr sz="1200"/>
            </a:lvl1pPr>
          </a:lstStyle>
          <a:p>
            <a:fld id="{954CA3D8-D17B-4670-81D5-629E2A1671F0}" type="datetimeFigureOut">
              <a:rPr lang="en-AU" smtClean="0"/>
              <a:t>26/05/2013</a:t>
            </a:fld>
            <a:endParaRPr lang="en-AU"/>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8975" y="4759325"/>
            <a:ext cx="5510213" cy="45100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517063"/>
            <a:ext cx="2984500" cy="50165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902075" y="9517063"/>
            <a:ext cx="2984500" cy="501650"/>
          </a:xfrm>
          <a:prstGeom prst="rect">
            <a:avLst/>
          </a:prstGeom>
        </p:spPr>
        <p:txBody>
          <a:bodyPr vert="horz" lIns="91440" tIns="45720" rIns="91440" bIns="45720" rtlCol="0" anchor="b"/>
          <a:lstStyle>
            <a:lvl1pPr algn="r">
              <a:defRPr sz="1200"/>
            </a:lvl1pPr>
          </a:lstStyle>
          <a:p>
            <a:fld id="{CB96FDAB-BFA0-4986-931C-0EEC2329E3A3}" type="slidenum">
              <a:rPr lang="en-AU" smtClean="0"/>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CB96FDAB-BFA0-4986-931C-0EEC2329E3A3}" type="slidenum">
              <a:rPr lang="en-AU" smtClean="0"/>
              <a:t>12</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766690-3C08-4A84-9342-55664634CFCA}" type="datetimeFigureOut">
              <a:rPr lang="en-AU" smtClean="0"/>
              <a:pPr/>
              <a:t>26/05/2013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9C04F68-4071-4728-9A01-D0739AB2331D}"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66690-3C08-4A84-9342-55664634CFCA}" type="datetimeFigureOut">
              <a:rPr lang="en-AU" smtClean="0"/>
              <a:pPr/>
              <a:t>26/05/2013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C04F68-4071-4728-9A01-D0739AB2331D}"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ideo" Target="file:///E:\Paperman%20DISNEY%20(HD)%20-%20YouTube.wmv"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Transforming your heart</a:t>
            </a:r>
            <a:endParaRPr lang="en-AU" dirty="0"/>
          </a:p>
        </p:txBody>
      </p:sp>
      <p:sp>
        <p:nvSpPr>
          <p:cNvPr id="3" name="Subtitle 2"/>
          <p:cNvSpPr>
            <a:spLocks noGrp="1"/>
          </p:cNvSpPr>
          <p:nvPr>
            <p:ph type="subTitle" idx="1"/>
          </p:nvPr>
        </p:nvSpPr>
        <p:spPr/>
        <p:txBody>
          <a:bodyPr/>
          <a:lstStyle/>
          <a:p>
            <a:r>
              <a:rPr lang="en-AU" dirty="0" smtClean="0"/>
              <a:t>Southside International Church</a:t>
            </a:r>
          </a:p>
          <a:p>
            <a:r>
              <a:rPr lang="en-AU" dirty="0" smtClean="0"/>
              <a:t>May 26, 2013</a:t>
            </a:r>
            <a:endParaRPr lang="en-AU" dirty="0"/>
          </a:p>
        </p:txBody>
      </p:sp>
      <p:cxnSp>
        <p:nvCxnSpPr>
          <p:cNvPr id="6" name="Straight Connector 5"/>
          <p:cNvCxnSpPr/>
          <p:nvPr/>
        </p:nvCxnSpPr>
        <p:spPr>
          <a:xfrm>
            <a:off x="1835696" y="3645024"/>
            <a:ext cx="5544616"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God wants to transform your heart</a:t>
            </a:r>
            <a:endParaRPr lang="en-AU" dirty="0"/>
          </a:p>
        </p:txBody>
      </p:sp>
      <p:sp>
        <p:nvSpPr>
          <p:cNvPr id="3" name="Content Placeholder 2"/>
          <p:cNvSpPr>
            <a:spLocks noGrp="1"/>
          </p:cNvSpPr>
          <p:nvPr>
            <p:ph idx="1"/>
          </p:nvPr>
        </p:nvSpPr>
        <p:spPr/>
        <p:txBody>
          <a:bodyPr/>
          <a:lstStyle/>
          <a:p>
            <a:r>
              <a:rPr lang="en-AU" dirty="0" smtClean="0"/>
              <a:t>But something more radical would happen in our hearts if we thought of John 17:18:</a:t>
            </a:r>
          </a:p>
          <a:p>
            <a:pPr>
              <a:buNone/>
            </a:pPr>
            <a:r>
              <a:rPr lang="en-AU" dirty="0" smtClean="0"/>
              <a:t>	“As you sent me into the world, I have sent them into the world.”</a:t>
            </a:r>
          </a:p>
          <a:p>
            <a:r>
              <a:rPr lang="en-AU" dirty="0" smtClean="0"/>
              <a:t>Jesus Christ’s life is given to us as the pattern for his followers.</a:t>
            </a:r>
          </a:p>
          <a:p>
            <a:endParaRPr lang="en-AU" dirty="0"/>
          </a:p>
        </p:txBody>
      </p:sp>
      <p:cxnSp>
        <p:nvCxnSpPr>
          <p:cNvPr id="4" name="Straight Connector 3"/>
          <p:cNvCxnSpPr/>
          <p:nvPr/>
        </p:nvCxnSpPr>
        <p:spPr>
          <a:xfrm>
            <a:off x="611560" y="1340768"/>
            <a:ext cx="820891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God wants to transform your heart</a:t>
            </a:r>
            <a:endParaRPr lang="en-AU" dirty="0"/>
          </a:p>
        </p:txBody>
      </p:sp>
      <p:sp>
        <p:nvSpPr>
          <p:cNvPr id="3" name="Content Placeholder 2"/>
          <p:cNvSpPr>
            <a:spLocks noGrp="1"/>
          </p:cNvSpPr>
          <p:nvPr>
            <p:ph idx="1"/>
          </p:nvPr>
        </p:nvSpPr>
        <p:spPr>
          <a:xfrm>
            <a:off x="457200" y="1600200"/>
            <a:ext cx="8229600" cy="5141168"/>
          </a:xfrm>
        </p:spPr>
        <p:txBody>
          <a:bodyPr>
            <a:normAutofit fontScale="92500" lnSpcReduction="20000"/>
          </a:bodyPr>
          <a:lstStyle/>
          <a:p>
            <a:r>
              <a:rPr lang="en-AU" dirty="0" smtClean="0"/>
              <a:t>If we align ourselves with Jesus’ example it will mean radical change in our own lives as well as the world in which we live.</a:t>
            </a:r>
          </a:p>
          <a:p>
            <a:r>
              <a:rPr lang="en-AU" dirty="0" smtClean="0"/>
              <a:t>Because Jesus</a:t>
            </a:r>
          </a:p>
          <a:p>
            <a:pPr marL="514350" indent="-514350">
              <a:buAutoNum type="arabicPeriod"/>
            </a:pPr>
            <a:r>
              <a:rPr lang="en-AU" dirty="0" smtClean="0"/>
              <a:t>Had  a heart for the poor, the oppressed, the underdog. </a:t>
            </a:r>
          </a:p>
          <a:p>
            <a:pPr marL="514350" indent="-514350">
              <a:buAutoNum type="arabicPeriod"/>
            </a:pPr>
            <a:r>
              <a:rPr lang="en-AU" dirty="0" smtClean="0"/>
              <a:t>He fought against religious and cultural bigotry and inflexibility.</a:t>
            </a:r>
          </a:p>
          <a:p>
            <a:pPr marL="514350" indent="-514350">
              <a:buAutoNum type="arabicPeriod"/>
            </a:pPr>
            <a:r>
              <a:rPr lang="en-AU" dirty="0" smtClean="0"/>
              <a:t>He was a rebel. He put his head on the chopping block.</a:t>
            </a:r>
          </a:p>
          <a:p>
            <a:pPr marL="514350" indent="-514350">
              <a:buAutoNum type="arabicPeriod"/>
            </a:pPr>
            <a:r>
              <a:rPr lang="en-AU" dirty="0" smtClean="0"/>
              <a:t>Jesus was hated by the world and he told us we can expect the same.</a:t>
            </a:r>
          </a:p>
          <a:p>
            <a:pPr marL="514350" indent="-514350">
              <a:buAutoNum type="arabicPeriod"/>
            </a:pPr>
            <a:endParaRPr lang="en-AU" dirty="0"/>
          </a:p>
        </p:txBody>
      </p:sp>
      <p:cxnSp>
        <p:nvCxnSpPr>
          <p:cNvPr id="6" name="Straight Connector 5"/>
          <p:cNvCxnSpPr/>
          <p:nvPr/>
        </p:nvCxnSpPr>
        <p:spPr>
          <a:xfrm>
            <a:off x="755576" y="1268760"/>
            <a:ext cx="7776864"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dirty="0" smtClean="0"/>
              <a:t>A transformed heart produces a changed person</a:t>
            </a:r>
            <a:endParaRPr lang="en-AU" dirty="0"/>
          </a:p>
        </p:txBody>
      </p:sp>
      <p:pic>
        <p:nvPicPr>
          <p:cNvPr id="4" name="Content Placeholder 3" descr="paperman with plane.png"/>
          <p:cNvPicPr>
            <a:picLocks noGrp="1" noChangeAspect="1"/>
          </p:cNvPicPr>
          <p:nvPr>
            <p:ph idx="1"/>
          </p:nvPr>
        </p:nvPicPr>
        <p:blipFill>
          <a:blip r:embed="rId3" cstate="print"/>
          <a:srcRect l="5217" t="1515"/>
          <a:stretch>
            <a:fillRect/>
          </a:stretch>
        </p:blipFill>
        <p:spPr>
          <a:xfrm>
            <a:off x="539552" y="1772816"/>
            <a:ext cx="8221585" cy="4680520"/>
          </a:xfrm>
        </p:spPr>
      </p:pic>
      <p:cxnSp>
        <p:nvCxnSpPr>
          <p:cNvPr id="5" name="Straight Connector 4"/>
          <p:cNvCxnSpPr/>
          <p:nvPr/>
        </p:nvCxnSpPr>
        <p:spPr>
          <a:xfrm>
            <a:off x="611560" y="1556792"/>
            <a:ext cx="820891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067944" y="2056487"/>
            <a:ext cx="4608512" cy="4108817"/>
          </a:xfrm>
          <a:prstGeom prst="rect">
            <a:avLst/>
          </a:prstGeom>
          <a:solidFill>
            <a:srgbClr val="000000">
              <a:alpha val="30980"/>
            </a:srgbClr>
          </a:solidFill>
        </p:spPr>
        <p:txBody>
          <a:bodyPr wrap="square" rtlCol="0">
            <a:spAutoFit/>
          </a:bodyPr>
          <a:lstStyle/>
          <a:p>
            <a:pPr>
              <a:buFont typeface="Arial" pitchFamily="34" charset="0"/>
              <a:buChar char="•"/>
            </a:pPr>
            <a:r>
              <a:rPr lang="en-AU" sz="2900" dirty="0" smtClean="0"/>
              <a:t>A people willing to break free from the patterns and the grips of the world.</a:t>
            </a:r>
          </a:p>
          <a:p>
            <a:pPr>
              <a:buFont typeface="Arial" pitchFamily="34" charset="0"/>
              <a:buChar char="•"/>
            </a:pPr>
            <a:r>
              <a:rPr lang="en-AU" sz="2900" dirty="0" smtClean="0"/>
              <a:t>People who are focussed on their relationship with God</a:t>
            </a:r>
            <a:r>
              <a:rPr lang="en-AU" sz="2900" dirty="0" smtClean="0"/>
              <a:t>.</a:t>
            </a:r>
          </a:p>
          <a:p>
            <a:pPr>
              <a:buFont typeface="Arial" pitchFamily="34" charset="0"/>
              <a:buChar char="•"/>
            </a:pPr>
            <a:r>
              <a:rPr lang="en-AU" sz="2900" dirty="0" smtClean="0"/>
              <a:t>People who are enterprising.</a:t>
            </a:r>
            <a:endParaRPr lang="en-AU" sz="2900" dirty="0" smtClean="0"/>
          </a:p>
          <a:p>
            <a:pPr>
              <a:buFont typeface="Arial" pitchFamily="34" charset="0"/>
              <a:buChar char="•"/>
            </a:pPr>
            <a:r>
              <a:rPr lang="en-AU" sz="2900" dirty="0" smtClean="0"/>
              <a:t>People who are willing to be considered ‘fools for Christ’.</a:t>
            </a:r>
            <a:endParaRPr lang="en-AU" sz="29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AU" dirty="0" smtClean="0"/>
              <a:t>James Fraser – Fool for Christ</a:t>
            </a:r>
            <a:endParaRPr lang="en-AU" dirty="0"/>
          </a:p>
        </p:txBody>
      </p:sp>
      <p:sp>
        <p:nvSpPr>
          <p:cNvPr id="3" name="Content Placeholder 2"/>
          <p:cNvSpPr>
            <a:spLocks noGrp="1"/>
          </p:cNvSpPr>
          <p:nvPr>
            <p:ph idx="1"/>
          </p:nvPr>
        </p:nvSpPr>
        <p:spPr>
          <a:xfrm>
            <a:off x="457200" y="1600200"/>
            <a:ext cx="4186808" cy="4525963"/>
          </a:xfrm>
        </p:spPr>
        <p:txBody>
          <a:bodyPr/>
          <a:lstStyle/>
          <a:p>
            <a:r>
              <a:rPr lang="en-AU" dirty="0" smtClean="0"/>
              <a:t>Gave up wealth, </a:t>
            </a:r>
            <a:r>
              <a:rPr lang="en-AU" dirty="0" smtClean="0"/>
              <a:t>his engineering </a:t>
            </a:r>
            <a:r>
              <a:rPr lang="en-AU" dirty="0" smtClean="0"/>
              <a:t>profession and a musical career to serve God in China.</a:t>
            </a:r>
          </a:p>
          <a:p>
            <a:r>
              <a:rPr lang="en-AU" dirty="0" smtClean="0"/>
              <a:t>Suffered tremendously for the sake of the Gospel.</a:t>
            </a:r>
            <a:endParaRPr lang="en-AU" dirty="0"/>
          </a:p>
        </p:txBody>
      </p:sp>
      <p:cxnSp>
        <p:nvCxnSpPr>
          <p:cNvPr id="4" name="Straight Connector 3"/>
          <p:cNvCxnSpPr/>
          <p:nvPr/>
        </p:nvCxnSpPr>
        <p:spPr>
          <a:xfrm>
            <a:off x="611560" y="1340768"/>
            <a:ext cx="820891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http://www.catalystmin.org/storage/JO%20Fraser%203.JPG?__SQUARESPACE_CACHEVERSION=1229315691273"/>
          <p:cNvPicPr>
            <a:picLocks noChangeAspect="1" noChangeArrowheads="1"/>
          </p:cNvPicPr>
          <p:nvPr/>
        </p:nvPicPr>
        <p:blipFill>
          <a:blip r:embed="rId2" cstate="print"/>
          <a:srcRect/>
          <a:stretch>
            <a:fillRect/>
          </a:stretch>
        </p:blipFill>
        <p:spPr bwMode="auto">
          <a:xfrm>
            <a:off x="4788024" y="1556791"/>
            <a:ext cx="3557048" cy="465678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AU" dirty="0" smtClean="0"/>
              <a:t>Sometimes things won’t go to plan</a:t>
            </a:r>
            <a:endParaRPr lang="en-AU" dirty="0"/>
          </a:p>
        </p:txBody>
      </p:sp>
      <p:pic>
        <p:nvPicPr>
          <p:cNvPr id="4" name="Content Placeholder 3" descr="mistake.jpg"/>
          <p:cNvPicPr>
            <a:picLocks noGrp="1" noChangeAspect="1"/>
          </p:cNvPicPr>
          <p:nvPr>
            <p:ph idx="1"/>
          </p:nvPr>
        </p:nvPicPr>
        <p:blipFill>
          <a:blip r:embed="rId2" cstate="print"/>
          <a:stretch>
            <a:fillRect/>
          </a:stretch>
        </p:blipFill>
        <p:spPr>
          <a:xfrm>
            <a:off x="539552" y="1772816"/>
            <a:ext cx="8053103" cy="4529871"/>
          </a:xfrm>
        </p:spPr>
      </p:pic>
      <p:cxnSp>
        <p:nvCxnSpPr>
          <p:cNvPr id="6" name="Straight Connector 5"/>
          <p:cNvCxnSpPr/>
          <p:nvPr/>
        </p:nvCxnSpPr>
        <p:spPr>
          <a:xfrm>
            <a:off x="611560" y="1556792"/>
            <a:ext cx="820891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AU" dirty="0" smtClean="0"/>
              <a:t>Sometimes you’ll make mistakes</a:t>
            </a:r>
            <a:endParaRPr lang="en-AU" dirty="0"/>
          </a:p>
        </p:txBody>
      </p:sp>
      <p:pic>
        <p:nvPicPr>
          <p:cNvPr id="4" name="Content Placeholder 3" descr="get it wrong.png"/>
          <p:cNvPicPr>
            <a:picLocks noGrp="1" noChangeAspect="1"/>
          </p:cNvPicPr>
          <p:nvPr>
            <p:ph idx="1"/>
          </p:nvPr>
        </p:nvPicPr>
        <p:blipFill>
          <a:blip r:embed="rId2" cstate="print"/>
          <a:stretch>
            <a:fillRect/>
          </a:stretch>
        </p:blipFill>
        <p:spPr>
          <a:xfrm>
            <a:off x="467544" y="1988840"/>
            <a:ext cx="8254050" cy="4608512"/>
          </a:xfrm>
        </p:spPr>
      </p:pic>
      <p:cxnSp>
        <p:nvCxnSpPr>
          <p:cNvPr id="5" name="Straight Connector 4"/>
          <p:cNvCxnSpPr/>
          <p:nvPr/>
        </p:nvCxnSpPr>
        <p:spPr>
          <a:xfrm>
            <a:off x="467544" y="1700808"/>
            <a:ext cx="820891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9552" y="2204864"/>
            <a:ext cx="7920880" cy="1569660"/>
          </a:xfrm>
          <a:prstGeom prst="rect">
            <a:avLst/>
          </a:prstGeom>
          <a:solidFill>
            <a:srgbClr val="000000">
              <a:alpha val="29020"/>
            </a:srgbClr>
          </a:solidFill>
        </p:spPr>
        <p:txBody>
          <a:bodyPr wrap="square" rtlCol="0">
            <a:spAutoFit/>
          </a:bodyPr>
          <a:lstStyle/>
          <a:p>
            <a:r>
              <a:rPr lang="en-AU" sz="3200" dirty="0" smtClean="0"/>
              <a:t>“God has been kind enough to trust us with his work. That’s why we never give up.</a:t>
            </a:r>
          </a:p>
          <a:p>
            <a:r>
              <a:rPr lang="en-AU" sz="3200" dirty="0" smtClean="0"/>
              <a:t>II Corinthians 4:1</a:t>
            </a:r>
            <a:endParaRPr lang="en-AU"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4638"/>
            <a:ext cx="8229600" cy="1143000"/>
          </a:xfrm>
        </p:spPr>
        <p:txBody>
          <a:bodyPr>
            <a:normAutofit fontScale="90000"/>
          </a:bodyPr>
          <a:lstStyle/>
          <a:p>
            <a:pPr algn="l"/>
            <a:r>
              <a:rPr lang="en-AU" dirty="0" smtClean="0"/>
              <a:t>Sometimes you will have obstacles that try to hinder you</a:t>
            </a:r>
            <a:endParaRPr lang="en-AU" dirty="0"/>
          </a:p>
        </p:txBody>
      </p:sp>
      <p:pic>
        <p:nvPicPr>
          <p:cNvPr id="4" name="Content Placeholder 3" descr="obstacles 2.jpg"/>
          <p:cNvPicPr>
            <a:picLocks noGrp="1" noChangeAspect="1"/>
          </p:cNvPicPr>
          <p:nvPr>
            <p:ph idx="1"/>
          </p:nvPr>
        </p:nvPicPr>
        <p:blipFill>
          <a:blip r:embed="rId2" cstate="print"/>
          <a:stretch>
            <a:fillRect/>
          </a:stretch>
        </p:blipFill>
        <p:spPr>
          <a:xfrm>
            <a:off x="1043608" y="1600200"/>
            <a:ext cx="7215674" cy="5141168"/>
          </a:xfrm>
        </p:spPr>
      </p:pic>
      <p:cxnSp>
        <p:nvCxnSpPr>
          <p:cNvPr id="5" name="Straight Connector 4"/>
          <p:cNvCxnSpPr/>
          <p:nvPr/>
        </p:nvCxnSpPr>
        <p:spPr>
          <a:xfrm>
            <a:off x="1043608" y="1484784"/>
            <a:ext cx="7632848"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1"/>
            <a:ext cx="3528392" cy="5904655"/>
          </a:xfrm>
        </p:spPr>
        <p:txBody>
          <a:bodyPr>
            <a:normAutofit/>
          </a:bodyPr>
          <a:lstStyle/>
          <a:p>
            <a:r>
              <a:rPr lang="en-AU" dirty="0" smtClean="0"/>
              <a:t>Great Christians have shown a  desire to overcome obstacles.</a:t>
            </a:r>
          </a:p>
          <a:p>
            <a:r>
              <a:rPr lang="en-AU" dirty="0" smtClean="0"/>
              <a:t>They have understood real power comes from God and not ourselves.</a:t>
            </a:r>
            <a:endParaRPr lang="en-AU" dirty="0"/>
          </a:p>
        </p:txBody>
      </p:sp>
      <p:pic>
        <p:nvPicPr>
          <p:cNvPr id="4" name="Picture 3" descr="http://www.christianlifeministries.com.au/wp-content/uploads/2012/04/Amy_Carmichael_with_children4.jpg"/>
          <p:cNvPicPr/>
          <p:nvPr/>
        </p:nvPicPr>
        <p:blipFill>
          <a:blip r:embed="rId2" cstate="print"/>
          <a:srcRect/>
          <a:stretch>
            <a:fillRect/>
          </a:stretch>
        </p:blipFill>
        <p:spPr bwMode="auto">
          <a:xfrm>
            <a:off x="3779912" y="332656"/>
            <a:ext cx="5048887" cy="5984543"/>
          </a:xfrm>
          <a:prstGeom prst="rect">
            <a:avLst/>
          </a:prstGeom>
          <a:noFill/>
          <a:ln w="9525">
            <a:noFill/>
            <a:miter lim="800000"/>
            <a:headEnd/>
            <a:tailEnd/>
          </a:ln>
        </p:spPr>
      </p:pic>
      <p:sp>
        <p:nvSpPr>
          <p:cNvPr id="6" name="TextBox 5"/>
          <p:cNvSpPr txBox="1"/>
          <p:nvPr/>
        </p:nvSpPr>
        <p:spPr>
          <a:xfrm>
            <a:off x="4211960" y="5445224"/>
            <a:ext cx="4392488" cy="584775"/>
          </a:xfrm>
          <a:prstGeom prst="rect">
            <a:avLst/>
          </a:prstGeom>
          <a:solidFill>
            <a:srgbClr val="000000">
              <a:alpha val="25882"/>
            </a:srgbClr>
          </a:solidFill>
        </p:spPr>
        <p:txBody>
          <a:bodyPr wrap="square" rtlCol="0">
            <a:spAutoFit/>
          </a:bodyPr>
          <a:lstStyle/>
          <a:p>
            <a:pPr algn="ctr"/>
            <a:r>
              <a:rPr lang="en-AU" sz="3200" dirty="0" smtClean="0"/>
              <a:t>Amy Carmichael</a:t>
            </a:r>
            <a:endParaRPr lang="en-AU"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703237"/>
            <a:ext cx="2962672" cy="4525963"/>
          </a:xfrm>
        </p:spPr>
        <p:txBody>
          <a:bodyPr/>
          <a:lstStyle/>
          <a:p>
            <a:pPr>
              <a:buNone/>
            </a:pPr>
            <a:r>
              <a:rPr lang="en-AU" dirty="0" smtClean="0"/>
              <a:t>	"One can give without loving, but one cannot love without giving.”</a:t>
            </a:r>
          </a:p>
          <a:p>
            <a:pPr algn="r">
              <a:buNone/>
            </a:pPr>
            <a:r>
              <a:rPr lang="en-AU" sz="1800" dirty="0" smtClean="0"/>
              <a:t>Amy Carmichael</a:t>
            </a:r>
          </a:p>
          <a:p>
            <a:pPr>
              <a:buNone/>
            </a:pPr>
            <a:endParaRPr lang="en-AU" dirty="0"/>
          </a:p>
        </p:txBody>
      </p:sp>
      <p:pic>
        <p:nvPicPr>
          <p:cNvPr id="4" name="Picture 3" descr="http://www.christianlifeministries.com.au/wp-content/uploads/2012/04/Amy_Carmichael_with_children4.jpg"/>
          <p:cNvPicPr/>
          <p:nvPr/>
        </p:nvPicPr>
        <p:blipFill>
          <a:blip r:embed="rId2" cstate="print"/>
          <a:srcRect/>
          <a:stretch>
            <a:fillRect/>
          </a:stretch>
        </p:blipFill>
        <p:spPr bwMode="auto">
          <a:xfrm>
            <a:off x="3779912" y="332656"/>
            <a:ext cx="5048887" cy="5984543"/>
          </a:xfrm>
          <a:prstGeom prst="rect">
            <a:avLst/>
          </a:prstGeom>
          <a:noFill/>
          <a:ln w="9525">
            <a:noFill/>
            <a:miter lim="800000"/>
            <a:headEnd/>
            <a:tailEnd/>
          </a:ln>
        </p:spPr>
      </p:pic>
      <p:sp>
        <p:nvSpPr>
          <p:cNvPr id="5" name="TextBox 4"/>
          <p:cNvSpPr txBox="1"/>
          <p:nvPr/>
        </p:nvSpPr>
        <p:spPr>
          <a:xfrm>
            <a:off x="4211960" y="5445224"/>
            <a:ext cx="4392488" cy="584775"/>
          </a:xfrm>
          <a:prstGeom prst="rect">
            <a:avLst/>
          </a:prstGeom>
          <a:solidFill>
            <a:srgbClr val="000000">
              <a:alpha val="25882"/>
            </a:srgbClr>
          </a:solidFill>
        </p:spPr>
        <p:txBody>
          <a:bodyPr wrap="square" rtlCol="0">
            <a:spAutoFit/>
          </a:bodyPr>
          <a:lstStyle/>
          <a:p>
            <a:pPr algn="ctr"/>
            <a:r>
              <a:rPr lang="en-AU" sz="3200" dirty="0" smtClean="0"/>
              <a:t>Amy Carmichael</a:t>
            </a:r>
            <a:endParaRPr lang="en-AU"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dirty="0" smtClean="0"/>
              <a:t>Sometimes we even have to sacrifice our most prized possessions</a:t>
            </a:r>
            <a:endParaRPr lang="en-AU" dirty="0"/>
          </a:p>
        </p:txBody>
      </p:sp>
      <p:pic>
        <p:nvPicPr>
          <p:cNvPr id="5" name="Content Placeholder 4" descr="paperman_fanart_by_wiktorwolfen-d5qkfpx.jpg"/>
          <p:cNvPicPr>
            <a:picLocks noGrp="1" noChangeAspect="1"/>
          </p:cNvPicPr>
          <p:nvPr>
            <p:ph idx="1"/>
          </p:nvPr>
        </p:nvPicPr>
        <p:blipFill>
          <a:blip r:embed="rId2" cstate="print"/>
          <a:srcRect t="25934" r="5814"/>
          <a:stretch>
            <a:fillRect/>
          </a:stretch>
        </p:blipFill>
        <p:spPr>
          <a:xfrm>
            <a:off x="671097" y="1988840"/>
            <a:ext cx="7573311" cy="4466629"/>
          </a:xfrm>
        </p:spPr>
      </p:pic>
      <p:cxnSp>
        <p:nvCxnSpPr>
          <p:cNvPr id="4" name="Straight Connector 3"/>
          <p:cNvCxnSpPr/>
          <p:nvPr/>
        </p:nvCxnSpPr>
        <p:spPr>
          <a:xfrm>
            <a:off x="539552" y="1484784"/>
            <a:ext cx="8064896"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II Corinthians 4: 1-6</a:t>
            </a:r>
            <a:endParaRPr lang="en-AU" dirty="0"/>
          </a:p>
        </p:txBody>
      </p:sp>
      <p:sp>
        <p:nvSpPr>
          <p:cNvPr id="3" name="Content Placeholder 2"/>
          <p:cNvSpPr>
            <a:spLocks noGrp="1"/>
          </p:cNvSpPr>
          <p:nvPr>
            <p:ph idx="1"/>
          </p:nvPr>
        </p:nvSpPr>
        <p:spPr>
          <a:xfrm>
            <a:off x="251520" y="1600200"/>
            <a:ext cx="8640960" cy="4709120"/>
          </a:xfrm>
        </p:spPr>
        <p:txBody>
          <a:bodyPr/>
          <a:lstStyle/>
          <a:p>
            <a:pPr>
              <a:buNone/>
            </a:pPr>
            <a:r>
              <a:rPr lang="en-AU" sz="2000" dirty="0" smtClean="0"/>
              <a:t>	1</a:t>
            </a:r>
            <a:r>
              <a:rPr lang="en-AU" dirty="0" smtClean="0"/>
              <a:t>God has been kind enough to trust us with his work. That’s why we never give up. </a:t>
            </a:r>
            <a:r>
              <a:rPr lang="en-AU" sz="2000" dirty="0" smtClean="0"/>
              <a:t>2 </a:t>
            </a:r>
            <a:r>
              <a:rPr lang="en-AU" dirty="0" smtClean="0"/>
              <a:t>We don’t do shameful things that must be kept secret. And we don’t try to fool anyone or twist God’s message around. God is our witness that we speak only the truth, so others will be sure we can be trusted. </a:t>
            </a:r>
            <a:r>
              <a:rPr lang="en-AU" sz="2000" dirty="0" smtClean="0"/>
              <a:t>3</a:t>
            </a:r>
            <a:r>
              <a:rPr lang="en-AU" dirty="0" smtClean="0"/>
              <a:t> If there is anything hidden about our message, it is hidden only to someone who is lost.</a:t>
            </a:r>
            <a:endParaRPr lang="en-AU" dirty="0"/>
          </a:p>
        </p:txBody>
      </p:sp>
      <p:cxnSp>
        <p:nvCxnSpPr>
          <p:cNvPr id="4" name="Straight Connector 3"/>
          <p:cNvCxnSpPr/>
          <p:nvPr/>
        </p:nvCxnSpPr>
        <p:spPr>
          <a:xfrm>
            <a:off x="899592" y="1340768"/>
            <a:ext cx="748883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dirty="0" smtClean="0"/>
              <a:t>Three messages from The Paperman</a:t>
            </a:r>
            <a:endParaRPr lang="en-AU" dirty="0"/>
          </a:p>
        </p:txBody>
      </p:sp>
      <p:sp>
        <p:nvSpPr>
          <p:cNvPr id="3" name="Content Placeholder 2"/>
          <p:cNvSpPr>
            <a:spLocks noGrp="1"/>
          </p:cNvSpPr>
          <p:nvPr>
            <p:ph idx="1"/>
          </p:nvPr>
        </p:nvSpPr>
        <p:spPr/>
        <p:txBody>
          <a:bodyPr/>
          <a:lstStyle/>
          <a:p>
            <a:pPr>
              <a:buNone/>
            </a:pPr>
            <a:r>
              <a:rPr lang="en-AU" dirty="0" smtClean="0"/>
              <a:t>3. We need to be moving. </a:t>
            </a:r>
          </a:p>
          <a:p>
            <a:pPr>
              <a:buNone/>
            </a:pPr>
            <a:endParaRPr lang="en-AU" dirty="0"/>
          </a:p>
        </p:txBody>
      </p:sp>
      <p:cxnSp>
        <p:nvCxnSpPr>
          <p:cNvPr id="4" name="Straight Connector 3"/>
          <p:cNvCxnSpPr/>
          <p:nvPr/>
        </p:nvCxnSpPr>
        <p:spPr>
          <a:xfrm>
            <a:off x="611560" y="1340768"/>
            <a:ext cx="8064896"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pic>
        <p:nvPicPr>
          <p:cNvPr id="6" name="Picture 5" descr="girl following plane.jpg"/>
          <p:cNvPicPr>
            <a:picLocks noChangeAspect="1"/>
          </p:cNvPicPr>
          <p:nvPr/>
        </p:nvPicPr>
        <p:blipFill>
          <a:blip r:embed="rId2" cstate="print"/>
          <a:stretch>
            <a:fillRect/>
          </a:stretch>
        </p:blipFill>
        <p:spPr>
          <a:xfrm>
            <a:off x="4716016" y="5013176"/>
            <a:ext cx="4225652" cy="1619833"/>
          </a:xfrm>
          <a:prstGeom prst="rect">
            <a:avLst/>
          </a:prstGeom>
        </p:spPr>
      </p:pic>
      <p:pic>
        <p:nvPicPr>
          <p:cNvPr id="7" name="Picture 6" descr="girl with plane.jpg"/>
          <p:cNvPicPr>
            <a:picLocks noChangeAspect="1"/>
          </p:cNvPicPr>
          <p:nvPr/>
        </p:nvPicPr>
        <p:blipFill>
          <a:blip r:embed="rId3" cstate="print"/>
          <a:stretch>
            <a:fillRect/>
          </a:stretch>
        </p:blipFill>
        <p:spPr>
          <a:xfrm>
            <a:off x="4716016" y="2420888"/>
            <a:ext cx="4251490" cy="2448272"/>
          </a:xfrm>
          <a:prstGeom prst="rect">
            <a:avLst/>
          </a:prstGeom>
        </p:spPr>
      </p:pic>
      <p:pic>
        <p:nvPicPr>
          <p:cNvPr id="8" name="Picture 7" descr="covered in paper.jpg"/>
          <p:cNvPicPr>
            <a:picLocks noChangeAspect="1"/>
          </p:cNvPicPr>
          <p:nvPr/>
        </p:nvPicPr>
        <p:blipFill>
          <a:blip r:embed="rId4" cstate="print"/>
          <a:srcRect l="1818" t="5455" r="3636" b="3636"/>
          <a:stretch>
            <a:fillRect/>
          </a:stretch>
        </p:blipFill>
        <p:spPr>
          <a:xfrm>
            <a:off x="611560" y="2420888"/>
            <a:ext cx="3744416" cy="36004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aperman.png"/>
          <p:cNvPicPr>
            <a:picLocks noChangeAspect="1"/>
          </p:cNvPicPr>
          <p:nvPr/>
        </p:nvPicPr>
        <p:blipFill>
          <a:blip r:embed="rId2" cstate="print"/>
          <a:stretch>
            <a:fillRect/>
          </a:stretch>
        </p:blipFill>
        <p:spPr>
          <a:xfrm>
            <a:off x="848537" y="1556792"/>
            <a:ext cx="7467879" cy="5157192"/>
          </a:xfrm>
          <a:prstGeom prst="rect">
            <a:avLst/>
          </a:prstGeom>
        </p:spPr>
      </p:pic>
      <p:sp>
        <p:nvSpPr>
          <p:cNvPr id="2" name="Title 1"/>
          <p:cNvSpPr>
            <a:spLocks noGrp="1"/>
          </p:cNvSpPr>
          <p:nvPr>
            <p:ph type="title"/>
          </p:nvPr>
        </p:nvSpPr>
        <p:spPr/>
        <p:txBody>
          <a:bodyPr>
            <a:normAutofit/>
          </a:bodyPr>
          <a:lstStyle/>
          <a:p>
            <a:pPr algn="l"/>
            <a:r>
              <a:rPr lang="en-AU" dirty="0" smtClean="0"/>
              <a:t>We need to be moving</a:t>
            </a:r>
            <a:endParaRPr lang="en-AU" dirty="0"/>
          </a:p>
        </p:txBody>
      </p:sp>
      <p:sp>
        <p:nvSpPr>
          <p:cNvPr id="3" name="Content Placeholder 2"/>
          <p:cNvSpPr>
            <a:spLocks noGrp="1"/>
          </p:cNvSpPr>
          <p:nvPr>
            <p:ph idx="1"/>
          </p:nvPr>
        </p:nvSpPr>
        <p:spPr>
          <a:solidFill>
            <a:srgbClr val="000000">
              <a:alpha val="30196"/>
            </a:srgbClr>
          </a:solidFill>
        </p:spPr>
        <p:txBody>
          <a:bodyPr>
            <a:normAutofit/>
          </a:bodyPr>
          <a:lstStyle/>
          <a:p>
            <a:r>
              <a:rPr lang="en-AU" dirty="0" smtClean="0"/>
              <a:t>But the first movement has to be a movement to God.</a:t>
            </a:r>
          </a:p>
          <a:p>
            <a:r>
              <a:rPr lang="en-AU" dirty="0" smtClean="0"/>
              <a:t>If we don’t go to him, if we don’t move, we will become stagnant.</a:t>
            </a:r>
          </a:p>
          <a:p>
            <a:r>
              <a:rPr lang="en-AU" dirty="0" smtClean="0"/>
              <a:t>The next movement requires faith. Hebrews 11:6	</a:t>
            </a:r>
          </a:p>
          <a:p>
            <a:r>
              <a:rPr lang="en-AU" dirty="0" smtClean="0"/>
              <a:t>“We are not preaching about ourselves. Our message is that Jesus Christ is Lord.” IICor 4:5</a:t>
            </a:r>
          </a:p>
        </p:txBody>
      </p:sp>
      <p:cxnSp>
        <p:nvCxnSpPr>
          <p:cNvPr id="4" name="Straight Connector 3"/>
          <p:cNvCxnSpPr/>
          <p:nvPr/>
        </p:nvCxnSpPr>
        <p:spPr>
          <a:xfrm>
            <a:off x="611560" y="1340768"/>
            <a:ext cx="8064896"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620688"/>
            <a:ext cx="6120679" cy="4524315"/>
          </a:xfrm>
          <a:prstGeom prst="rect">
            <a:avLst/>
          </a:prstGeom>
        </p:spPr>
        <p:txBody>
          <a:bodyPr wrap="square">
            <a:spAutoFit/>
          </a:bodyPr>
          <a:lstStyle/>
          <a:p>
            <a:r>
              <a:rPr lang="en-AU" sz="9600" dirty="0" smtClean="0"/>
              <a:t>What’s your life preaching?</a:t>
            </a:r>
            <a:endParaRPr lang="en-AU" sz="9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848901"/>
            <a:ext cx="6840759" cy="4524315"/>
          </a:xfrm>
          <a:prstGeom prst="rect">
            <a:avLst/>
          </a:prstGeom>
        </p:spPr>
        <p:txBody>
          <a:bodyPr wrap="square">
            <a:spAutoFit/>
          </a:bodyPr>
          <a:lstStyle/>
          <a:p>
            <a:r>
              <a:rPr lang="en-AU" sz="9600" dirty="0" smtClean="0"/>
              <a:t>What’s your transformed heart saying?</a:t>
            </a:r>
            <a:endParaRPr lang="en-AU" sz="9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32656"/>
            <a:ext cx="8064896" cy="6155531"/>
          </a:xfrm>
          <a:prstGeom prst="rect">
            <a:avLst/>
          </a:prstGeom>
        </p:spPr>
        <p:txBody>
          <a:bodyPr wrap="square">
            <a:spAutoFit/>
          </a:bodyPr>
          <a:lstStyle/>
          <a:p>
            <a:r>
              <a:rPr lang="en-AU" sz="4000" b="1" dirty="0" smtClean="0"/>
              <a:t>I will do more</a:t>
            </a:r>
          </a:p>
          <a:p>
            <a:endParaRPr lang="en-AU" dirty="0" smtClean="0"/>
          </a:p>
          <a:p>
            <a:r>
              <a:rPr lang="en-AU" sz="2800" dirty="0" smtClean="0"/>
              <a:t>I am only one, but I am one</a:t>
            </a:r>
          </a:p>
          <a:p>
            <a:r>
              <a:rPr lang="en-AU" sz="2800" dirty="0" smtClean="0"/>
              <a:t>I cannot do everything, but I can do something</a:t>
            </a:r>
          </a:p>
          <a:p>
            <a:r>
              <a:rPr lang="en-AU" sz="2800" dirty="0" smtClean="0"/>
              <a:t>And what I can do, I ought to do</a:t>
            </a:r>
          </a:p>
          <a:p>
            <a:r>
              <a:rPr lang="en-AU" sz="2800" dirty="0" smtClean="0"/>
              <a:t>And what I ought to do, by the grace of God, I will do</a:t>
            </a:r>
          </a:p>
          <a:p>
            <a:r>
              <a:rPr lang="en-AU" sz="2800" dirty="0" smtClean="0"/>
              <a:t>I will do more than belong...I will participate</a:t>
            </a:r>
          </a:p>
          <a:p>
            <a:r>
              <a:rPr lang="en-AU" sz="2800" dirty="0" smtClean="0"/>
              <a:t>I will do more than care....I will help</a:t>
            </a:r>
          </a:p>
          <a:p>
            <a:r>
              <a:rPr lang="en-AU" sz="2800" dirty="0" smtClean="0"/>
              <a:t>I will do more than believe...I will practice</a:t>
            </a:r>
          </a:p>
          <a:p>
            <a:r>
              <a:rPr lang="en-AU" sz="2800" dirty="0" smtClean="0"/>
              <a:t>I will do more than be fair...I will be kind</a:t>
            </a:r>
          </a:p>
          <a:p>
            <a:r>
              <a:rPr lang="en-AU" sz="2800" dirty="0" smtClean="0"/>
              <a:t>I will do more than give...I will serve</a:t>
            </a:r>
          </a:p>
          <a:p>
            <a:r>
              <a:rPr lang="en-AU" sz="2800" dirty="0" smtClean="0"/>
              <a:t>I will do more than live...I will grow</a:t>
            </a:r>
          </a:p>
          <a:p>
            <a:r>
              <a:rPr lang="en-AU" sz="2800" dirty="0" smtClean="0"/>
              <a:t>I will do more than talk...I will act</a:t>
            </a:r>
          </a:p>
          <a:p>
            <a:r>
              <a:rPr lang="en-AU" sz="2800" i="1" dirty="0" smtClean="0"/>
              <a:t>Edward Everett Hale</a:t>
            </a:r>
            <a:endParaRPr lang="en-AU" sz="2800" i="1" dirty="0"/>
          </a:p>
        </p:txBody>
      </p:sp>
      <p:cxnSp>
        <p:nvCxnSpPr>
          <p:cNvPr id="3" name="Straight Connector 2"/>
          <p:cNvCxnSpPr/>
          <p:nvPr/>
        </p:nvCxnSpPr>
        <p:spPr>
          <a:xfrm>
            <a:off x="467544" y="1124744"/>
            <a:ext cx="8064896"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AU" dirty="0" smtClean="0"/>
              <a:t>II Corinthians 4:1-6</a:t>
            </a:r>
            <a:endParaRPr lang="en-AU" dirty="0"/>
          </a:p>
        </p:txBody>
      </p:sp>
      <p:sp>
        <p:nvSpPr>
          <p:cNvPr id="3" name="Content Placeholder 2"/>
          <p:cNvSpPr>
            <a:spLocks noGrp="1"/>
          </p:cNvSpPr>
          <p:nvPr>
            <p:ph idx="1"/>
          </p:nvPr>
        </p:nvSpPr>
        <p:spPr>
          <a:xfrm>
            <a:off x="251520" y="1268760"/>
            <a:ext cx="8640960" cy="5589240"/>
          </a:xfrm>
        </p:spPr>
        <p:txBody>
          <a:bodyPr>
            <a:normAutofit/>
          </a:bodyPr>
          <a:lstStyle/>
          <a:p>
            <a:pPr>
              <a:buNone/>
            </a:pPr>
            <a:r>
              <a:rPr lang="en-AU" dirty="0" smtClean="0"/>
              <a:t>	</a:t>
            </a:r>
            <a:r>
              <a:rPr lang="en-AU" sz="2000" dirty="0" smtClean="0"/>
              <a:t>4 </a:t>
            </a:r>
            <a:r>
              <a:rPr lang="en-AU" dirty="0" smtClean="0"/>
              <a:t>The god who rules this world has blinded the minds of unbelievers. They cannot see the light, which is the good news about our glorious Christ, who shows what God is like. </a:t>
            </a:r>
            <a:r>
              <a:rPr lang="en-AU" sz="2000" dirty="0" smtClean="0"/>
              <a:t>5 </a:t>
            </a:r>
            <a:r>
              <a:rPr lang="en-AU" dirty="0" smtClean="0"/>
              <a:t>We are not preaching about ourselves. Our message is that Jesus Christ is Lord. He also sent us to be your servants. </a:t>
            </a:r>
            <a:r>
              <a:rPr lang="en-AU" sz="2000" dirty="0" smtClean="0"/>
              <a:t>6</a:t>
            </a:r>
            <a:r>
              <a:rPr lang="en-AU" dirty="0" smtClean="0"/>
              <a:t> The Scriptures say, “God commanded light to shine in the dark.” Now God is shining in our hearts to let you know that his glory is seen in Jesus Christ...</a:t>
            </a:r>
            <a:r>
              <a:rPr lang="en-AU" sz="2000" dirty="0" smtClean="0"/>
              <a:t>7</a:t>
            </a:r>
            <a:r>
              <a:rPr lang="en-AU" dirty="0" smtClean="0"/>
              <a:t> The real power comes from God and not from us.</a:t>
            </a:r>
            <a:endParaRPr lang="en-AU" dirty="0"/>
          </a:p>
        </p:txBody>
      </p:sp>
      <p:cxnSp>
        <p:nvCxnSpPr>
          <p:cNvPr id="4" name="Straight Connector 3"/>
          <p:cNvCxnSpPr/>
          <p:nvPr/>
        </p:nvCxnSpPr>
        <p:spPr>
          <a:xfrm>
            <a:off x="899592" y="1124744"/>
            <a:ext cx="748883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perman DISNEY (HD) - YouTube.wmv">
            <a:hlinkClick r:id="" action="ppaction://media"/>
          </p:cNvPr>
          <p:cNvPicPr>
            <a:picLocks noRot="1" noChangeAspect="1"/>
          </p:cNvPicPr>
          <p:nvPr>
            <a:videoFile r:link="rId1"/>
          </p:nvPr>
        </p:nvPicPr>
        <p:blipFill>
          <a:blip r:embed="rId3" cstate="print"/>
          <a:stretch>
            <a:fillRect/>
          </a:stretch>
        </p:blipFill>
        <p:spPr>
          <a:xfrm>
            <a:off x="63673" y="836712"/>
            <a:ext cx="9016654" cy="51845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958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aperman humdrum best-.jpg"/>
          <p:cNvPicPr>
            <a:picLocks noChangeAspect="1"/>
          </p:cNvPicPr>
          <p:nvPr/>
        </p:nvPicPr>
        <p:blipFill>
          <a:blip r:embed="rId2" cstate="print"/>
          <a:stretch>
            <a:fillRect/>
          </a:stretch>
        </p:blipFill>
        <p:spPr>
          <a:xfrm>
            <a:off x="755575" y="1412777"/>
            <a:ext cx="7801323" cy="5485054"/>
          </a:xfrm>
          <a:prstGeom prst="rect">
            <a:avLst/>
          </a:prstGeom>
        </p:spPr>
      </p:pic>
      <p:sp>
        <p:nvSpPr>
          <p:cNvPr id="2" name="Title 1"/>
          <p:cNvSpPr>
            <a:spLocks noGrp="1"/>
          </p:cNvSpPr>
          <p:nvPr>
            <p:ph type="title"/>
          </p:nvPr>
        </p:nvSpPr>
        <p:spPr>
          <a:xfrm>
            <a:off x="683568" y="274638"/>
            <a:ext cx="8003232" cy="1143000"/>
          </a:xfrm>
        </p:spPr>
        <p:txBody>
          <a:bodyPr>
            <a:normAutofit fontScale="90000"/>
          </a:bodyPr>
          <a:lstStyle/>
          <a:p>
            <a:pPr algn="l"/>
            <a:r>
              <a:rPr lang="en-AU" dirty="0" smtClean="0"/>
              <a:t>Three messages from The Paperman</a:t>
            </a:r>
            <a:endParaRPr lang="en-AU" dirty="0"/>
          </a:p>
        </p:txBody>
      </p:sp>
      <p:sp>
        <p:nvSpPr>
          <p:cNvPr id="3" name="Content Placeholder 2"/>
          <p:cNvSpPr>
            <a:spLocks noGrp="1"/>
          </p:cNvSpPr>
          <p:nvPr>
            <p:ph idx="1"/>
          </p:nvPr>
        </p:nvSpPr>
        <p:spPr>
          <a:xfrm>
            <a:off x="899592" y="1927373"/>
            <a:ext cx="7488832" cy="4525963"/>
          </a:xfrm>
          <a:solidFill>
            <a:srgbClr val="000000">
              <a:alpha val="63137"/>
            </a:srgbClr>
          </a:solidFill>
        </p:spPr>
        <p:txBody>
          <a:bodyPr/>
          <a:lstStyle/>
          <a:p>
            <a:pPr marL="514350" indent="-514350">
              <a:buAutoNum type="arabicPeriod"/>
            </a:pPr>
            <a:r>
              <a:rPr lang="en-AU" dirty="0" smtClean="0"/>
              <a:t>God wants to transform your heart.</a:t>
            </a:r>
          </a:p>
          <a:p>
            <a:pPr marL="514350" indent="-514350"/>
            <a:r>
              <a:rPr lang="en-AU" dirty="0" smtClean="0"/>
              <a:t>Why were you made?</a:t>
            </a:r>
          </a:p>
          <a:p>
            <a:pPr marL="514350" indent="-514350">
              <a:buNone/>
            </a:pPr>
            <a:endParaRPr lang="en-AU" dirty="0" smtClean="0"/>
          </a:p>
          <a:p>
            <a:pPr marL="514350" indent="-514350"/>
            <a:endParaRPr lang="en-AU" dirty="0"/>
          </a:p>
        </p:txBody>
      </p:sp>
      <p:cxnSp>
        <p:nvCxnSpPr>
          <p:cNvPr id="4" name="Straight Connector 3"/>
          <p:cNvCxnSpPr/>
          <p:nvPr/>
        </p:nvCxnSpPr>
        <p:spPr>
          <a:xfrm>
            <a:off x="755576" y="1268760"/>
            <a:ext cx="7776864"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AU" dirty="0" smtClean="0"/>
              <a:t>God wants to transform your heart</a:t>
            </a:r>
            <a:endParaRPr lang="en-AU" dirty="0"/>
          </a:p>
        </p:txBody>
      </p:sp>
      <p:pic>
        <p:nvPicPr>
          <p:cNvPr id="4" name="Content Placeholder 3" descr="paperman changed heart.jpg"/>
          <p:cNvPicPr>
            <a:picLocks noGrp="1" noChangeAspect="1"/>
          </p:cNvPicPr>
          <p:nvPr>
            <p:ph idx="1"/>
          </p:nvPr>
        </p:nvPicPr>
        <p:blipFill>
          <a:blip r:embed="rId2" cstate="print"/>
          <a:stretch>
            <a:fillRect/>
          </a:stretch>
        </p:blipFill>
        <p:spPr>
          <a:xfrm>
            <a:off x="467544" y="1556792"/>
            <a:ext cx="8157550" cy="5184576"/>
          </a:xfrm>
        </p:spPr>
      </p:pic>
      <p:cxnSp>
        <p:nvCxnSpPr>
          <p:cNvPr id="5" name="Straight Connector 4"/>
          <p:cNvCxnSpPr/>
          <p:nvPr/>
        </p:nvCxnSpPr>
        <p:spPr>
          <a:xfrm>
            <a:off x="755576" y="1268760"/>
            <a:ext cx="7776864"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11560" y="1844824"/>
            <a:ext cx="5688632" cy="4524315"/>
          </a:xfrm>
          <a:prstGeom prst="rect">
            <a:avLst/>
          </a:prstGeom>
          <a:solidFill>
            <a:srgbClr val="000000">
              <a:alpha val="30196"/>
            </a:srgbClr>
          </a:solidFill>
        </p:spPr>
        <p:txBody>
          <a:bodyPr wrap="square" rtlCol="0">
            <a:spAutoFit/>
          </a:bodyPr>
          <a:lstStyle/>
          <a:p>
            <a:pPr>
              <a:buFont typeface="Arial" pitchFamily="34" charset="0"/>
              <a:buChar char="•"/>
            </a:pPr>
            <a:r>
              <a:rPr lang="en-AU" sz="3200" dirty="0" smtClean="0"/>
              <a:t>Once our heart is transformed our world is no longer mundane and boring. </a:t>
            </a:r>
          </a:p>
          <a:p>
            <a:pPr>
              <a:buFont typeface="Arial" pitchFamily="34" charset="0"/>
              <a:buChar char="•"/>
            </a:pPr>
            <a:r>
              <a:rPr lang="en-AU" sz="3200" dirty="0" smtClean="0"/>
              <a:t>We come alive. </a:t>
            </a:r>
          </a:p>
          <a:p>
            <a:pPr>
              <a:buFont typeface="Arial" pitchFamily="34" charset="0"/>
              <a:buChar char="•"/>
            </a:pPr>
            <a:r>
              <a:rPr lang="en-AU" sz="3200" dirty="0" smtClean="0"/>
              <a:t>We encounter perfect love.</a:t>
            </a:r>
          </a:p>
          <a:p>
            <a:pPr>
              <a:buFont typeface="Arial" pitchFamily="34" charset="0"/>
              <a:buChar char="•"/>
            </a:pPr>
            <a:r>
              <a:rPr lang="en-AU" sz="3200" dirty="0" smtClean="0"/>
              <a:t>But we have to allow God to live in every aspect of our life.  </a:t>
            </a:r>
          </a:p>
          <a:p>
            <a:pPr>
              <a:buFont typeface="Arial" pitchFamily="34" charset="0"/>
              <a:buChar char="•"/>
            </a:pPr>
            <a:r>
              <a:rPr lang="en-AU" sz="3200" dirty="0" smtClean="0"/>
              <a:t>Verse 7: Real power comes from God not from us.</a:t>
            </a:r>
            <a:endParaRPr lang="en-AU"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God wants to transform your heart</a:t>
            </a:r>
            <a:endParaRPr lang="en-AU" dirty="0"/>
          </a:p>
        </p:txBody>
      </p:sp>
      <p:sp>
        <p:nvSpPr>
          <p:cNvPr id="3" name="Content Placeholder 2"/>
          <p:cNvSpPr>
            <a:spLocks noGrp="1"/>
          </p:cNvSpPr>
          <p:nvPr>
            <p:ph idx="1"/>
          </p:nvPr>
        </p:nvSpPr>
        <p:spPr>
          <a:xfrm>
            <a:off x="457200" y="1628800"/>
            <a:ext cx="8229600" cy="4997152"/>
          </a:xfrm>
        </p:spPr>
        <p:txBody>
          <a:bodyPr>
            <a:normAutofit/>
          </a:bodyPr>
          <a:lstStyle/>
          <a:p>
            <a:pPr>
              <a:buNone/>
            </a:pPr>
            <a:r>
              <a:rPr lang="en-AU" dirty="0" smtClean="0"/>
              <a:t>	Tozer said:</a:t>
            </a:r>
          </a:p>
          <a:p>
            <a:pPr>
              <a:buNone/>
            </a:pPr>
            <a:r>
              <a:rPr lang="en-AU" dirty="0" smtClean="0"/>
              <a:t>	“Be concerned not with what you have accomplished but think about what you could have accomplished if you had followed the Lord completely.”</a:t>
            </a:r>
          </a:p>
          <a:p>
            <a:r>
              <a:rPr lang="en-AU" dirty="0" smtClean="0"/>
              <a:t>God works from the inside out and it starts with transforming your heart.</a:t>
            </a:r>
          </a:p>
        </p:txBody>
      </p:sp>
      <p:cxnSp>
        <p:nvCxnSpPr>
          <p:cNvPr id="4" name="Straight Connector 3"/>
          <p:cNvCxnSpPr/>
          <p:nvPr/>
        </p:nvCxnSpPr>
        <p:spPr>
          <a:xfrm>
            <a:off x="755576" y="1268760"/>
            <a:ext cx="7776864"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aperman folded plane.jpg"/>
          <p:cNvPicPr>
            <a:picLocks noChangeAspect="1"/>
          </p:cNvPicPr>
          <p:nvPr/>
        </p:nvPicPr>
        <p:blipFill>
          <a:blip r:embed="rId2" cstate="print"/>
          <a:srcRect r="14129"/>
          <a:stretch>
            <a:fillRect/>
          </a:stretch>
        </p:blipFill>
        <p:spPr>
          <a:xfrm>
            <a:off x="298521" y="1509712"/>
            <a:ext cx="8621380" cy="4799608"/>
          </a:xfrm>
          <a:prstGeom prst="rect">
            <a:avLst/>
          </a:prstGeom>
        </p:spPr>
      </p:pic>
      <p:sp>
        <p:nvSpPr>
          <p:cNvPr id="2" name="Title 1"/>
          <p:cNvSpPr>
            <a:spLocks noGrp="1"/>
          </p:cNvSpPr>
          <p:nvPr>
            <p:ph type="title"/>
          </p:nvPr>
        </p:nvSpPr>
        <p:spPr/>
        <p:txBody>
          <a:bodyPr>
            <a:normAutofit fontScale="90000"/>
          </a:bodyPr>
          <a:lstStyle/>
          <a:p>
            <a:pPr algn="l"/>
            <a:r>
              <a:rPr lang="en-AU" dirty="0" smtClean="0"/>
              <a:t>Three messages from The Paperman</a:t>
            </a:r>
            <a:endParaRPr lang="en-AU" dirty="0"/>
          </a:p>
        </p:txBody>
      </p:sp>
      <p:pic>
        <p:nvPicPr>
          <p:cNvPr id="7" name="Picture 6" descr="paperman window.jpg"/>
          <p:cNvPicPr>
            <a:picLocks noChangeAspect="1"/>
          </p:cNvPicPr>
          <p:nvPr/>
        </p:nvPicPr>
        <p:blipFill>
          <a:blip r:embed="rId3" cstate="print"/>
          <a:srcRect l="26375" r="12201"/>
          <a:stretch>
            <a:fillRect/>
          </a:stretch>
        </p:blipFill>
        <p:spPr>
          <a:xfrm>
            <a:off x="6444208" y="2420888"/>
            <a:ext cx="2304256" cy="1940169"/>
          </a:xfrm>
          <a:prstGeom prst="rect">
            <a:avLst/>
          </a:prstGeom>
        </p:spPr>
      </p:pic>
      <p:cxnSp>
        <p:nvCxnSpPr>
          <p:cNvPr id="4" name="Straight Connector 3"/>
          <p:cNvCxnSpPr/>
          <p:nvPr/>
        </p:nvCxnSpPr>
        <p:spPr>
          <a:xfrm>
            <a:off x="611560" y="1340768"/>
            <a:ext cx="8208912"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7200" y="1600200"/>
            <a:ext cx="5915000" cy="4133055"/>
          </a:xfrm>
          <a:solidFill>
            <a:srgbClr val="000000">
              <a:alpha val="30196"/>
            </a:srgbClr>
          </a:solidFill>
        </p:spPr>
        <p:txBody>
          <a:bodyPr/>
          <a:lstStyle/>
          <a:p>
            <a:pPr>
              <a:buNone/>
            </a:pPr>
            <a:r>
              <a:rPr lang="en-AU" dirty="0" smtClean="0"/>
              <a:t>2. A transformed heart produces a changed person. It gives rise to passion.</a:t>
            </a:r>
          </a:p>
          <a:p>
            <a:r>
              <a:rPr lang="en-AU" dirty="0" smtClean="0"/>
              <a:t>If someone says they have received Christ but shows no signs of change we need to wonder what’s happened.</a:t>
            </a:r>
          </a:p>
          <a:p>
            <a:endParaRPr lang="en-AU" dirty="0" smtClean="0"/>
          </a:p>
          <a:p>
            <a:pPr>
              <a:buNone/>
            </a:pPr>
            <a:endParaRPr lang="en-AU" dirty="0" smtClean="0"/>
          </a:p>
          <a:p>
            <a:pPr>
              <a:buNone/>
            </a:pP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God wants to transform your heart</a:t>
            </a:r>
            <a:endParaRPr lang="en-AU" dirty="0"/>
          </a:p>
        </p:txBody>
      </p:sp>
      <p:sp>
        <p:nvSpPr>
          <p:cNvPr id="3" name="Content Placeholder 2"/>
          <p:cNvSpPr>
            <a:spLocks noGrp="1"/>
          </p:cNvSpPr>
          <p:nvPr>
            <p:ph idx="1"/>
          </p:nvPr>
        </p:nvSpPr>
        <p:spPr>
          <a:xfrm>
            <a:off x="457200" y="1600200"/>
            <a:ext cx="8229600" cy="5069160"/>
          </a:xfrm>
        </p:spPr>
        <p:txBody>
          <a:bodyPr>
            <a:normAutofit fontScale="85000" lnSpcReduction="20000"/>
          </a:bodyPr>
          <a:lstStyle/>
          <a:p>
            <a:r>
              <a:rPr lang="en-AU" dirty="0" smtClean="0"/>
              <a:t>When we think of mission we often think of Matthew 28:19-20. </a:t>
            </a:r>
          </a:p>
          <a:p>
            <a:pPr>
              <a:buNone/>
            </a:pPr>
            <a:r>
              <a:rPr lang="en-AU" dirty="0" smtClean="0"/>
              <a:t>	Tim Keller:</a:t>
            </a:r>
          </a:p>
          <a:p>
            <a:r>
              <a:rPr lang="en-AU" dirty="0" smtClean="0"/>
              <a:t>“For decades, Christians have avoided the radical nature of the teaching of parable’s such as the Good Samaritan. At most, we have heard it telling us to prepare a fruit basket for the need at Christmas, or to give money to relief agencies when there is a famine or earthquake in a distant nation. But it is time to listen more closely.. Our comfort can isolate us in a fictitious world, where suffering is difficult to find. But this isolation is fragile, for suffering surrounds us – even in the suburbs. We need an accurate view of the world in which we live....instead of living on islands of ease.”</a:t>
            </a:r>
          </a:p>
          <a:p>
            <a:endParaRPr lang="en-AU" dirty="0" smtClean="0"/>
          </a:p>
        </p:txBody>
      </p:sp>
      <p:cxnSp>
        <p:nvCxnSpPr>
          <p:cNvPr id="4" name="Straight Connector 3"/>
          <p:cNvCxnSpPr/>
          <p:nvPr/>
        </p:nvCxnSpPr>
        <p:spPr>
          <a:xfrm>
            <a:off x="755576" y="1268760"/>
            <a:ext cx="7776864" cy="0"/>
          </a:xfrm>
          <a:prstGeom prst="line">
            <a:avLst/>
          </a:prstGeom>
          <a:ln w="571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3947</TotalTime>
  <Words>618</Words>
  <Application>Microsoft Office PowerPoint</Application>
  <PresentationFormat>On-screen Show (4:3)</PresentationFormat>
  <Paragraphs>83</Paragraphs>
  <Slides>24</Slides>
  <Notes>1</Notes>
  <HiddenSlides>0</HiddenSlides>
  <MMClips>1</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Transforming your heart</vt:lpstr>
      <vt:lpstr>II Corinthians 4: 1-6</vt:lpstr>
      <vt:lpstr>II Corinthians 4:1-6</vt:lpstr>
      <vt:lpstr>Slide 4</vt:lpstr>
      <vt:lpstr>Three messages from The Paperman</vt:lpstr>
      <vt:lpstr>God wants to transform your heart</vt:lpstr>
      <vt:lpstr>God wants to transform your heart</vt:lpstr>
      <vt:lpstr>Three messages from The Paperman</vt:lpstr>
      <vt:lpstr>God wants to transform your heart</vt:lpstr>
      <vt:lpstr>God wants to transform your heart</vt:lpstr>
      <vt:lpstr>God wants to transform your heart</vt:lpstr>
      <vt:lpstr>A transformed heart produces a changed person</vt:lpstr>
      <vt:lpstr>James Fraser – Fool for Christ</vt:lpstr>
      <vt:lpstr>Sometimes things won’t go to plan</vt:lpstr>
      <vt:lpstr>Sometimes you’ll make mistakes</vt:lpstr>
      <vt:lpstr>Sometimes you will have obstacles that try to hinder you</vt:lpstr>
      <vt:lpstr>Slide 17</vt:lpstr>
      <vt:lpstr>Slide 18</vt:lpstr>
      <vt:lpstr>Sometimes we even have to sacrifice our most prized possessions</vt:lpstr>
      <vt:lpstr>Three messages from The Paperman</vt:lpstr>
      <vt:lpstr>We need to be moving</vt:lpstr>
      <vt:lpstr>Slide 22</vt:lpstr>
      <vt:lpstr>Slide 23</vt:lpstr>
      <vt:lpstr>Slide 24</vt:lpstr>
    </vt:vector>
  </TitlesOfParts>
  <Company>Griffith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Transforming your heart</dc:title>
  <dc:creator>s1102268</dc:creator>
  <cp:lastModifiedBy>s1102268</cp:lastModifiedBy>
  <cp:revision>27</cp:revision>
  <dcterms:created xsi:type="dcterms:W3CDTF">2013-04-06T02:00:20Z</dcterms:created>
  <dcterms:modified xsi:type="dcterms:W3CDTF">2013-05-25T22:15:51Z</dcterms:modified>
</cp:coreProperties>
</file>