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9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  <a:gd name="T10" fmla="*/ 0 w 120000"/>
              <a:gd name="T11" fmla="*/ 0 h 120000"/>
              <a:gd name="T12" fmla="*/ 120000 w 120000"/>
              <a:gd name="T1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Shap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27349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1pPr>
    <a:lvl2pPr marL="914400" lvl="1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2pPr>
    <a:lvl3pPr marL="1371600" lvl="2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3pPr>
    <a:lvl4pPr marL="1828800" lvl="3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4pPr>
    <a:lvl5pPr marL="2286000" lvl="4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69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3315" name="Shape 70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638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hape 116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1747" name="Shape 117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27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hape 121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3795" name="Shape 122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4022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hape 126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5843" name="Shape 127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782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hape 74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5363" name="Shape 75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514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hape 80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7411" name="Shape 81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71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hape 86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9459" name="Shape 87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447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hape 91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1507" name="Shape 92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7231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hape 96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Shape 97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36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hape 101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5603" name="Shape 102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756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hape 106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7651" name="Shape 107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560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hape 111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9699" name="Shape 112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264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tx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10"/>
          <p:cNvCxnSpPr>
            <a:cxnSpLocks noChangeShapeType="1"/>
          </p:cNvCxnSpPr>
          <p:nvPr/>
        </p:nvCxnSpPr>
        <p:spPr bwMode="auto">
          <a:xfrm>
            <a:off x="2478088" y="415925"/>
            <a:ext cx="6243637" cy="0"/>
          </a:xfrm>
          <a:prstGeom prst="straightConnector1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hape 11"/>
          <p:cNvCxnSpPr>
            <a:cxnSpLocks noChangeShapeType="1"/>
          </p:cNvCxnSpPr>
          <p:nvPr/>
        </p:nvCxnSpPr>
        <p:spPr bwMode="auto">
          <a:xfrm>
            <a:off x="2478088" y="4740275"/>
            <a:ext cx="6243637" cy="0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hape 12"/>
          <p:cNvCxnSpPr>
            <a:cxnSpLocks noChangeShapeType="1"/>
          </p:cNvCxnSpPr>
          <p:nvPr/>
        </p:nvCxnSpPr>
        <p:spPr bwMode="auto">
          <a:xfrm>
            <a:off x="425450" y="415925"/>
            <a:ext cx="182563" cy="0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spcFirstLastPara="1" anchor="b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15"/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B936AA-FDAC-4AF3-93AF-A05D945E95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423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61"/>
          <p:cNvCxnSpPr>
            <a:cxnSpLocks noChangeShapeType="1"/>
          </p:cNvCxnSpPr>
          <p:nvPr/>
        </p:nvCxnSpPr>
        <p:spPr bwMode="auto">
          <a:xfrm>
            <a:off x="425450" y="4740275"/>
            <a:ext cx="8296275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hape 62"/>
          <p:cNvCxnSpPr>
            <a:cxnSpLocks noChangeShapeType="1"/>
          </p:cNvCxnSpPr>
          <p:nvPr/>
        </p:nvCxnSpPr>
        <p:spPr bwMode="auto">
          <a:xfrm>
            <a:off x="425450" y="415925"/>
            <a:ext cx="8296275" cy="0"/>
          </a:xfrm>
          <a:prstGeom prst="straightConnector1">
            <a:avLst/>
          </a:prstGeom>
          <a:noFill/>
          <a:ln w="381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spcFirstLastPara="1" anchor="ctr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spcFirstLastPara="1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" name="Shape 65"/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5B2F5FF-B3B2-4653-B816-529689CD2B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671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8"/>
          <p:cNvSpPr txBox="1"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3589B-3277-452B-8A51-A05EE267F6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316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tx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hape 17"/>
          <p:cNvCxnSpPr>
            <a:cxnSpLocks noChangeShapeType="1"/>
          </p:cNvCxnSpPr>
          <p:nvPr/>
        </p:nvCxnSpPr>
        <p:spPr bwMode="auto">
          <a:xfrm>
            <a:off x="425450" y="415925"/>
            <a:ext cx="8296275" cy="0"/>
          </a:xfrm>
          <a:prstGeom prst="straightConnector1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Shape 18"/>
          <p:cNvCxnSpPr>
            <a:cxnSpLocks noChangeShapeType="1"/>
          </p:cNvCxnSpPr>
          <p:nvPr/>
        </p:nvCxnSpPr>
        <p:spPr bwMode="auto">
          <a:xfrm>
            <a:off x="425450" y="4740275"/>
            <a:ext cx="8296275" cy="0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anchor="ctr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" name="Shape 20"/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64CE13F-7DD6-421F-8B45-5FA1D99FF2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058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22"/>
          <p:cNvCxnSpPr>
            <a:cxnSpLocks noChangeShapeType="1"/>
          </p:cNvCxnSpPr>
          <p:nvPr/>
        </p:nvCxnSpPr>
        <p:spPr bwMode="auto">
          <a:xfrm>
            <a:off x="2478088" y="415925"/>
            <a:ext cx="6243637" cy="0"/>
          </a:xfrm>
          <a:prstGeom prst="straightConnector1">
            <a:avLst/>
          </a:prstGeom>
          <a:noFill/>
          <a:ln w="381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hape 23"/>
          <p:cNvCxnSpPr>
            <a:cxnSpLocks noChangeShapeType="1"/>
          </p:cNvCxnSpPr>
          <p:nvPr/>
        </p:nvCxnSpPr>
        <p:spPr bwMode="auto">
          <a:xfrm>
            <a:off x="2478088" y="4740275"/>
            <a:ext cx="6243637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hape 24"/>
          <p:cNvCxnSpPr>
            <a:cxnSpLocks noChangeShapeType="1"/>
          </p:cNvCxnSpPr>
          <p:nvPr/>
        </p:nvCxnSpPr>
        <p:spPr bwMode="auto">
          <a:xfrm>
            <a:off x="425450" y="415925"/>
            <a:ext cx="182563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spcFirstLastPara="1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Shape 27"/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1E018F2-92B3-40FC-8322-A1DB5D2735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0057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hape 29"/>
          <p:cNvCxnSpPr>
            <a:cxnSpLocks noChangeShapeType="1"/>
          </p:cNvCxnSpPr>
          <p:nvPr/>
        </p:nvCxnSpPr>
        <p:spPr bwMode="auto">
          <a:xfrm>
            <a:off x="2478088" y="415925"/>
            <a:ext cx="6243637" cy="0"/>
          </a:xfrm>
          <a:prstGeom prst="straightConnector1">
            <a:avLst/>
          </a:prstGeom>
          <a:noFill/>
          <a:ln w="381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hape 30"/>
          <p:cNvCxnSpPr>
            <a:cxnSpLocks noChangeShapeType="1"/>
          </p:cNvCxnSpPr>
          <p:nvPr/>
        </p:nvCxnSpPr>
        <p:spPr bwMode="auto">
          <a:xfrm>
            <a:off x="2478088" y="4740275"/>
            <a:ext cx="6243637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hape 31"/>
          <p:cNvCxnSpPr>
            <a:cxnSpLocks noChangeShapeType="1"/>
          </p:cNvCxnSpPr>
          <p:nvPr/>
        </p:nvCxnSpPr>
        <p:spPr bwMode="auto">
          <a:xfrm>
            <a:off x="425450" y="415925"/>
            <a:ext cx="182563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spcFirstLastPara="1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spcFirstLastPara="1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" name="Shape 35"/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3381A14-D3BD-4C09-9297-E9DCB64782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9596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" name="Shape 8"/>
          <p:cNvSpPr txBox="1"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B515E3-2143-439F-9BDC-78837CA0A3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41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40"/>
          <p:cNvCxnSpPr>
            <a:cxnSpLocks noChangeShapeType="1"/>
          </p:cNvCxnSpPr>
          <p:nvPr/>
        </p:nvCxnSpPr>
        <p:spPr bwMode="auto">
          <a:xfrm>
            <a:off x="425450" y="415925"/>
            <a:ext cx="182563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spcFirstLastPara="1" anchor="b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spcFirstLastPara="1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" name="Shape 43"/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83804D-DF40-4ABD-8229-2A21EDC6E1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2809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rgbClr val="353535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hape 45"/>
          <p:cNvCxnSpPr>
            <a:cxnSpLocks noChangeShapeType="1"/>
          </p:cNvCxnSpPr>
          <p:nvPr/>
        </p:nvCxnSpPr>
        <p:spPr bwMode="auto">
          <a:xfrm>
            <a:off x="425450" y="415925"/>
            <a:ext cx="182563" cy="0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spcFirstLastPara="1" anchor="ctr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" name="Shape 47"/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ABE402B-2FEE-4C31-A9C0-B99C567F5F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1909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49"/>
          <p:cNvSpPr>
            <a:spLocks noChangeArrowheads="1"/>
          </p:cNvSpPr>
          <p:nvPr/>
        </p:nvSpPr>
        <p:spPr bwMode="auto"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" name="Shape 50"/>
          <p:cNvCxnSpPr>
            <a:cxnSpLocks noChangeShapeType="1"/>
          </p:cNvCxnSpPr>
          <p:nvPr/>
        </p:nvCxnSpPr>
        <p:spPr bwMode="auto">
          <a:xfrm>
            <a:off x="5029200" y="4495800"/>
            <a:ext cx="468313" cy="0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spcFirstLastPara="1" anchor="b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spcFirstLastPara="1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anchor="ctr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54"/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732B3F-5F3C-4ADF-AC4D-4F0A9DD3B3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892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hape 56"/>
          <p:cNvCxnSpPr>
            <a:cxnSpLocks noChangeShapeType="1"/>
          </p:cNvCxnSpPr>
          <p:nvPr/>
        </p:nvCxnSpPr>
        <p:spPr bwMode="auto">
          <a:xfrm>
            <a:off x="425450" y="4740275"/>
            <a:ext cx="8296275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Shape 57"/>
          <p:cNvCxnSpPr>
            <a:cxnSpLocks noChangeShapeType="1"/>
          </p:cNvCxnSpPr>
          <p:nvPr/>
        </p:nvCxnSpPr>
        <p:spPr bwMode="auto">
          <a:xfrm>
            <a:off x="425450" y="415925"/>
            <a:ext cx="182563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spcFirstLastPara="1" anchor="ctr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" name="Shape 59"/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2E7EF48-1F89-449D-B9B2-FBC9C8C848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50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wiss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6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400300" y="576263"/>
            <a:ext cx="63214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>
              <a:sym typeface="Arial" panose="020B0604020202020204" pitchFamily="34" charset="0"/>
            </a:endParaRPr>
          </a:p>
        </p:txBody>
      </p:sp>
      <p:sp>
        <p:nvSpPr>
          <p:cNvPr id="1027" name="Shape 7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2409825" y="1595438"/>
            <a:ext cx="6321425" cy="300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>
              <a:sym typeface="Arial" panose="020B0604020202020204" pitchFamily="34" charset="0"/>
            </a:endParaRPr>
          </a:p>
        </p:txBody>
      </p:sp>
      <p:sp>
        <p:nvSpPr>
          <p:cNvPr id="1028" name="Shape 8"/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8497888" y="4689475"/>
            <a:ext cx="5492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1000">
                <a:latin typeface="Lato"/>
                <a:ea typeface="Lato"/>
                <a:cs typeface="Lato"/>
                <a:sym typeface="Lato"/>
              </a:defRPr>
            </a:lvl1pPr>
          </a:lstStyle>
          <a:p>
            <a:fld id="{565968F5-96F4-4629-B49F-B752235F70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69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7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hape 72"/>
          <p:cNvSpPr txBox="1">
            <a:spLocks noGrp="1" noChangeArrowheads="1"/>
          </p:cNvSpPr>
          <p:nvPr>
            <p:ph type="ctrTitle"/>
          </p:nvPr>
        </p:nvSpPr>
        <p:spPr>
          <a:xfrm>
            <a:off x="2382838" y="985838"/>
            <a:ext cx="6330950" cy="154146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Raleway"/>
              <a:buNone/>
            </a:pPr>
            <a:r>
              <a:rPr lang="en-US" altLang="en-US" sz="6000" b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Removing The Cataract of My Soul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282575" y="712788"/>
            <a:ext cx="8623300" cy="3835400"/>
          </a:xfrm>
        </p:spPr>
        <p:txBody>
          <a:bodyPr anchor="t">
            <a:noAutofit/>
          </a:bodyPr>
          <a:lstStyle/>
          <a:p>
            <a:pPr eaLnBrk="1" fontAlgn="auto" hangingPunct="1">
              <a:buFont typeface="Raleway"/>
              <a:buNone/>
              <a:defRPr/>
            </a:pPr>
            <a:r>
              <a:rPr lang="en" sz="5500" b="1">
                <a:latin typeface="Raleway"/>
                <a:ea typeface="Raleway"/>
                <a:cs typeface="Raleway"/>
                <a:sym typeface="Raleway"/>
              </a:rPr>
              <a:t>4. Be prepared to make sacrifices</a:t>
            </a:r>
            <a:r>
              <a:rPr lang="en" b="1"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b="1"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b="1">
                <a:latin typeface="Raleway"/>
                <a:ea typeface="Raleway"/>
                <a:cs typeface="Raleway"/>
                <a:sym typeface="Raleway"/>
              </a:rPr>
            </a:br>
            <a:r>
              <a:rPr b="1"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b="1">
                <a:latin typeface="Raleway"/>
                <a:ea typeface="Raleway"/>
                <a:cs typeface="Raleway"/>
                <a:sym typeface="Raleway"/>
              </a:rPr>
            </a:br>
            <a:r>
              <a:rPr lang="en" sz="45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Genesis 22 + Mark 10:45</a:t>
            </a:r>
            <a:endParaRPr sz="4500" b="1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282575" y="712788"/>
            <a:ext cx="8623300" cy="3835400"/>
          </a:xfrm>
        </p:spPr>
        <p:txBody>
          <a:bodyPr anchor="t">
            <a:noAutofit/>
          </a:bodyPr>
          <a:lstStyle/>
          <a:p>
            <a:pPr eaLnBrk="1" fontAlgn="auto" hangingPunct="1">
              <a:buFont typeface="Raleway"/>
              <a:buNone/>
              <a:defRPr/>
            </a:pPr>
            <a:r>
              <a:rPr lang="en" sz="5500" b="1">
                <a:latin typeface="Raleway"/>
                <a:ea typeface="Raleway"/>
                <a:cs typeface="Raleway"/>
                <a:sym typeface="Raleway"/>
              </a:rPr>
              <a:t>5. Submit to His ways</a:t>
            </a:r>
            <a:r>
              <a:rPr lang="en" b="1"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b="1"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b="1">
                <a:latin typeface="Raleway"/>
                <a:ea typeface="Raleway"/>
                <a:cs typeface="Raleway"/>
                <a:sym typeface="Raleway"/>
              </a:rPr>
            </a:br>
            <a:r>
              <a:rPr b="1"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b="1">
                <a:latin typeface="Raleway"/>
                <a:ea typeface="Raleway"/>
                <a:cs typeface="Raleway"/>
                <a:sym typeface="Raleway"/>
              </a:rPr>
            </a:br>
            <a:r>
              <a:rPr sz="45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sz="45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en" sz="45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Genesis 22 + Psalm 143: 10</a:t>
            </a:r>
            <a:endParaRPr sz="4500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hape 129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534988" y="712788"/>
            <a:ext cx="7750175" cy="766762"/>
          </a:xfrm>
        </p:spPr>
        <p:txBody>
          <a:bodyPr/>
          <a:lstStyle/>
          <a:p>
            <a:pPr eaLnBrk="1" hangingPunct="1">
              <a:spcAft>
                <a:spcPts val="1600"/>
              </a:spcAft>
              <a:buSzPts val="3000"/>
              <a:buFont typeface="Raleway"/>
              <a:buNone/>
            </a:pPr>
            <a:r>
              <a:rPr lang="en-US" altLang="en-US" sz="5500" b="1" smtClean="0">
                <a:solidFill>
                  <a:srgbClr val="F46524"/>
                </a:solidFill>
                <a:latin typeface="Raleway"/>
                <a:ea typeface="Raleway"/>
                <a:cs typeface="Raleway"/>
                <a:sym typeface="Raleway"/>
              </a:rPr>
              <a:t>Reach out</a:t>
            </a:r>
            <a:endParaRPr lang="en-US" altLang="en-US" sz="5500" b="1" smtClean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4819" name="Shape 130"/>
          <p:cNvSpPr txBox="1">
            <a:spLocks noChangeArrowheads="1"/>
          </p:cNvSpPr>
          <p:nvPr/>
        </p:nvSpPr>
        <p:spPr bwMode="auto">
          <a:xfrm>
            <a:off x="700088" y="3067050"/>
            <a:ext cx="581025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500" b="1">
                <a:latin typeface="Raleway"/>
                <a:ea typeface="Raleway"/>
                <a:cs typeface="Raleway"/>
                <a:sym typeface="Raleway"/>
              </a:rPr>
              <a:t>Matthew 9: 37-38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hape 7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534988" y="712788"/>
            <a:ext cx="7750175" cy="766762"/>
          </a:xfrm>
        </p:spPr>
        <p:txBody>
          <a:bodyPr/>
          <a:lstStyle/>
          <a:p>
            <a:pPr eaLnBrk="1" hangingPunct="1">
              <a:spcAft>
                <a:spcPts val="1600"/>
              </a:spcAft>
              <a:buSzPts val="3000"/>
              <a:buFont typeface="Raleway"/>
              <a:buNone/>
            </a:pPr>
            <a:r>
              <a:rPr lang="en-US" altLang="en-US" sz="5500" b="1" smtClean="0">
                <a:solidFill>
                  <a:srgbClr val="F46524"/>
                </a:solidFill>
                <a:latin typeface="Raleway"/>
                <a:ea typeface="Raleway"/>
                <a:cs typeface="Raleway"/>
                <a:sym typeface="Raleway"/>
              </a:rPr>
              <a:t>Going from visible to invisible to….</a:t>
            </a:r>
            <a:endParaRPr lang="en-US" altLang="en-US" sz="5500" b="1" smtClean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339" name="Shape 78"/>
          <p:cNvSpPr txBox="1">
            <a:spLocks noChangeArrowheads="1"/>
          </p:cNvSpPr>
          <p:nvPr/>
        </p:nvSpPr>
        <p:spPr bwMode="auto">
          <a:xfrm>
            <a:off x="698500" y="3409950"/>
            <a:ext cx="7586663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500" b="1">
                <a:latin typeface="Raleway"/>
                <a:ea typeface="Raleway"/>
                <a:cs typeface="Raleway"/>
                <a:sym typeface="Raleway"/>
              </a:rPr>
              <a:t>1 John 4: 9 - 11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hape 83"/>
          <p:cNvSpPr txBox="1">
            <a:spLocks noChangeArrowheads="1"/>
          </p:cNvSpPr>
          <p:nvPr/>
        </p:nvSpPr>
        <p:spPr bwMode="auto">
          <a:xfrm>
            <a:off x="839788" y="558800"/>
            <a:ext cx="63690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5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….. A problem</a:t>
            </a:r>
          </a:p>
        </p:txBody>
      </p:sp>
      <p:sp>
        <p:nvSpPr>
          <p:cNvPr id="16387" name="Shape 84"/>
          <p:cNvSpPr txBox="1">
            <a:spLocks noChangeArrowheads="1"/>
          </p:cNvSpPr>
          <p:nvPr/>
        </p:nvSpPr>
        <p:spPr bwMode="auto">
          <a:xfrm>
            <a:off x="603250" y="2971800"/>
            <a:ext cx="79375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 eaLnBrk="1" hangingPunct="1">
              <a:buSzPts val="1100"/>
            </a:pPr>
            <a:r>
              <a:rPr lang="en-US" altLang="en-US" sz="4500" b="1">
                <a:latin typeface="Raleway"/>
                <a:ea typeface="Raleway"/>
                <a:cs typeface="Raleway"/>
                <a:sym typeface="Raleway"/>
              </a:rPr>
              <a:t>James 1:23-24 + James 2:17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hape 89"/>
          <p:cNvSpPr txBox="1">
            <a:spLocks noChangeArrowheads="1"/>
          </p:cNvSpPr>
          <p:nvPr/>
        </p:nvSpPr>
        <p:spPr bwMode="auto">
          <a:xfrm>
            <a:off x="419100" y="558800"/>
            <a:ext cx="85010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SzPts val="1100"/>
            </a:pPr>
            <a:r>
              <a:rPr lang="en-US" altLang="en-US" sz="4800" b="1">
                <a:latin typeface="Raleway"/>
                <a:ea typeface="Raleway"/>
                <a:cs typeface="Raleway"/>
                <a:sym typeface="Raleway"/>
              </a:rPr>
              <a:t>What does the journey to be a Christ follower look like?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hape 94"/>
          <p:cNvSpPr txBox="1">
            <a:spLocks noChangeArrowheads="1"/>
          </p:cNvSpPr>
          <p:nvPr/>
        </p:nvSpPr>
        <p:spPr bwMode="auto">
          <a:xfrm>
            <a:off x="419100" y="558800"/>
            <a:ext cx="85010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800" b="1">
                <a:latin typeface="Raleway"/>
                <a:ea typeface="Raleway"/>
                <a:cs typeface="Raleway"/>
                <a:sym typeface="Raleway"/>
              </a:rPr>
              <a:t>What do we need to get there?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hape 99"/>
          <p:cNvSpPr txBox="1">
            <a:spLocks noChangeArrowheads="1"/>
          </p:cNvSpPr>
          <p:nvPr/>
        </p:nvSpPr>
        <p:spPr bwMode="auto">
          <a:xfrm>
            <a:off x="419100" y="558800"/>
            <a:ext cx="85010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5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5 key steps to removing the cataract of my soul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282575" y="712788"/>
            <a:ext cx="8632825" cy="3835400"/>
          </a:xfrm>
        </p:spPr>
        <p:txBody>
          <a:bodyPr anchor="t">
            <a:noAutofit/>
          </a:bodyPr>
          <a:lstStyle/>
          <a:p>
            <a:pPr marL="457200" indent="-57785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Raleway"/>
              <a:buNone/>
            </a:pPr>
            <a:r>
              <a:rPr lang="en-US" altLang="en-US" sz="5500" b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Look beyond yourself </a:t>
            </a:r>
            <a:br>
              <a:rPr lang="en-US" altLang="en-US" sz="5500" b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en-US" altLang="en-US" b="1" smtClean="0">
                <a:solidFill>
                  <a:srgbClr val="FB8C00"/>
                </a:solidFill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lang="en-US" altLang="en-US" b="1" smtClean="0">
                <a:solidFill>
                  <a:srgbClr val="FB8C00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en-US" altLang="en-US" b="1" smtClean="0">
                <a:solidFill>
                  <a:srgbClr val="FB8C00"/>
                </a:solidFill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lang="en-US" altLang="en-US" b="1" smtClean="0">
                <a:solidFill>
                  <a:srgbClr val="FB8C00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en-US" altLang="en-US" sz="4500" b="1" smtClean="0">
                <a:solidFill>
                  <a:srgbClr val="FB8C00"/>
                </a:solidFill>
                <a:latin typeface="Raleway"/>
                <a:ea typeface="Raleway"/>
                <a:cs typeface="Raleway"/>
                <a:sym typeface="Raleway"/>
              </a:rPr>
              <a:t>Genesis 2: 12 + Matthew 20: 28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260350" y="712788"/>
            <a:ext cx="8623300" cy="3835400"/>
          </a:xfrm>
        </p:spPr>
        <p:txBody>
          <a:bodyPr anchor="t">
            <a:noAutofit/>
          </a:bodyPr>
          <a:lstStyle/>
          <a:p>
            <a:pPr eaLnBrk="1" fontAlgn="auto" hangingPunct="1">
              <a:buFont typeface="Raleway"/>
              <a:buNone/>
              <a:defRPr/>
            </a:pPr>
            <a:r>
              <a:rPr lang="en" sz="5500" b="1" dirty="0">
                <a:latin typeface="Raleway"/>
                <a:ea typeface="Raleway"/>
                <a:cs typeface="Raleway"/>
                <a:sym typeface="Raleway"/>
              </a:rPr>
              <a:t>2. Link up with like minded folk</a:t>
            </a:r>
            <a:r>
              <a:rPr lang="en" b="1" dirty="0"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b="1" dirty="0"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b="1" dirty="0">
                <a:latin typeface="Raleway"/>
                <a:ea typeface="Raleway"/>
                <a:cs typeface="Raleway"/>
                <a:sym typeface="Raleway"/>
              </a:rPr>
            </a:br>
            <a:r>
              <a:rPr b="1" dirty="0"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b="1" dirty="0">
                <a:latin typeface="Raleway"/>
                <a:ea typeface="Raleway"/>
                <a:cs typeface="Raleway"/>
                <a:sym typeface="Raleway"/>
              </a:rPr>
            </a:br>
            <a:r>
              <a:rPr lang="en" sz="4500" b="1" dirty="0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Genesis 24 + Ecclesiastes 4:12</a:t>
            </a:r>
            <a:endParaRPr sz="4500" dirty="0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282575" y="712788"/>
            <a:ext cx="8623300" cy="3835400"/>
          </a:xfrm>
        </p:spPr>
        <p:txBody>
          <a:bodyPr anchor="t">
            <a:noAutofit/>
          </a:bodyPr>
          <a:lstStyle/>
          <a:p>
            <a:pPr eaLnBrk="1" fontAlgn="auto" hangingPunct="1">
              <a:buFont typeface="Raleway"/>
              <a:buNone/>
              <a:defRPr/>
            </a:pPr>
            <a:r>
              <a:rPr lang="en" sz="5500" b="1">
                <a:latin typeface="Raleway"/>
                <a:ea typeface="Raleway"/>
                <a:cs typeface="Raleway"/>
                <a:sym typeface="Raleway"/>
              </a:rPr>
              <a:t>3. Invest and go</a:t>
            </a:r>
            <a:r>
              <a:rPr lang="en" b="1"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b="1"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b="1">
                <a:latin typeface="Raleway"/>
                <a:ea typeface="Raleway"/>
                <a:cs typeface="Raleway"/>
                <a:sym typeface="Raleway"/>
              </a:rPr>
            </a:br>
            <a:r>
              <a:rPr b="1"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b="1">
                <a:latin typeface="Raleway"/>
                <a:ea typeface="Raleway"/>
                <a:cs typeface="Raleway"/>
                <a:sym typeface="Raleway"/>
              </a:rPr>
            </a:br>
            <a:r>
              <a:rPr sz="45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sz="45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en" sz="45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Genesis 12: 1 + Luke 9:23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93</Words>
  <Application>Microsoft Office PowerPoint</Application>
  <PresentationFormat>On-screen Show (16:9)</PresentationFormat>
  <Paragraphs>15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Lato</vt:lpstr>
      <vt:lpstr>Raleway</vt:lpstr>
      <vt:lpstr>Swiss</vt:lpstr>
      <vt:lpstr>Removing The Cataract of My Soul</vt:lpstr>
      <vt:lpstr>Going from visible to invisible to….</vt:lpstr>
      <vt:lpstr>PowerPoint Presentation</vt:lpstr>
      <vt:lpstr>PowerPoint Presentation</vt:lpstr>
      <vt:lpstr>PowerPoint Presentation</vt:lpstr>
      <vt:lpstr>PowerPoint Presentation</vt:lpstr>
      <vt:lpstr>Look beyond yourself    Genesis 2: 12 + Matthew 20: 28</vt:lpstr>
      <vt:lpstr>2. Link up with like minded folk   Genesis 24 + Ecclesiastes 4:12</vt:lpstr>
      <vt:lpstr>3. Invest and go    Genesis 12: 1 + Luke 9:23</vt:lpstr>
      <vt:lpstr>4. Be prepared to make sacrifices   Genesis 22 + Mark 10:45</vt:lpstr>
      <vt:lpstr>5. Submit to His ways    Genesis 22 + Psalm 143: 10</vt:lpstr>
      <vt:lpstr>Reach out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Removing The Cataract of My Soul</dc:title>
  <dc:creator>Colin Cheah</dc:creator>
  <cp:lastModifiedBy>Colin Cheah</cp:lastModifiedBy>
  <cp:revision>2</cp:revision>
  <dcterms:modified xsi:type="dcterms:W3CDTF">2018-05-05T05:42:09Z</dcterms:modified>
</cp:coreProperties>
</file>