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294" r:id="rId3"/>
    <p:sldId id="296" r:id="rId4"/>
    <p:sldId id="297" r:id="rId5"/>
    <p:sldId id="324" r:id="rId6"/>
    <p:sldId id="325" r:id="rId7"/>
    <p:sldId id="326" r:id="rId8"/>
    <p:sldId id="327" r:id="rId9"/>
    <p:sldId id="328" r:id="rId10"/>
    <p:sldId id="329" r:id="rId11"/>
    <p:sldId id="342" r:id="rId12"/>
    <p:sldId id="330" r:id="rId13"/>
    <p:sldId id="340" r:id="rId14"/>
    <p:sldId id="341" r:id="rId15"/>
    <p:sldId id="336" r:id="rId16"/>
    <p:sldId id="283" r:id="rId17"/>
    <p:sldId id="337" r:id="rId18"/>
    <p:sldId id="332" r:id="rId19"/>
    <p:sldId id="334" r:id="rId20"/>
    <p:sldId id="338" r:id="rId21"/>
    <p:sldId id="307" r:id="rId22"/>
    <p:sldId id="343" r:id="rId23"/>
    <p:sldId id="335" r:id="rId24"/>
    <p:sldId id="339" r:id="rId25"/>
    <p:sldId id="317" r:id="rId26"/>
    <p:sldId id="298" r:id="rId27"/>
    <p:sldId id="299" r:id="rId28"/>
    <p:sldId id="300" r:id="rId29"/>
    <p:sldId id="301" r:id="rId30"/>
    <p:sldId id="302" r:id="rId31"/>
    <p:sldId id="303" r:id="rId32"/>
    <p:sldId id="304" r:id="rId33"/>
    <p:sldId id="318" r:id="rId34"/>
    <p:sldId id="310" r:id="rId35"/>
    <p:sldId id="286" r:id="rId36"/>
    <p:sldId id="287" r:id="rId37"/>
    <p:sldId id="292" r:id="rId38"/>
    <p:sldId id="311"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BE021D-2C70-40DE-8778-547B82D58325}" type="datetimeFigureOut">
              <a:rPr lang="en-US" smtClean="0"/>
              <a:t>4/15/2018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748A2B-4E37-4965-8BD0-3D48F3EEDB0E}" type="slidenum">
              <a:rPr lang="en-US" smtClean="0"/>
              <a:t>‹#›</a:t>
            </a:fld>
            <a:endParaRPr lang="en-US"/>
          </a:p>
        </p:txBody>
      </p:sp>
    </p:spTree>
    <p:extLst>
      <p:ext uri="{BB962C8B-B14F-4D97-AF65-F5344CB8AC3E}">
        <p14:creationId xmlns:p14="http://schemas.microsoft.com/office/powerpoint/2010/main" val="12099974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1D87653-56AC-4635-B56F-D3D454FDAE5B}"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406388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1D87653-56AC-4635-B56F-D3D454FDAE5B}"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412924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1D87653-56AC-4635-B56F-D3D454FDAE5B}"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163530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F5CC041B-1312-4489-9782-647DFC7404ED}" type="datetimeFigureOut">
              <a:rPr lang="en-AU" smtClean="0"/>
              <a:t>15/04/2018</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44186AC8-11DE-4592-8763-E8233E06BF49}" type="slidenum">
              <a:rPr lang="en-AU" smtClean="0"/>
              <a:t>‹#›</a:t>
            </a:fld>
            <a:endParaRPr lang="en-AU" dirty="0"/>
          </a:p>
        </p:txBody>
      </p:sp>
    </p:spTree>
    <p:extLst>
      <p:ext uri="{BB962C8B-B14F-4D97-AF65-F5344CB8AC3E}">
        <p14:creationId xmlns:p14="http://schemas.microsoft.com/office/powerpoint/2010/main" val="3296031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F5CC041B-1312-4489-9782-647DFC7404ED}" type="datetimeFigureOut">
              <a:rPr lang="en-AU" smtClean="0"/>
              <a:t>15/04/2018</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44186AC8-11DE-4592-8763-E8233E06BF49}" type="slidenum">
              <a:rPr lang="en-AU" smtClean="0"/>
              <a:t>‹#›</a:t>
            </a:fld>
            <a:endParaRPr lang="en-AU" dirty="0"/>
          </a:p>
        </p:txBody>
      </p:sp>
    </p:spTree>
    <p:extLst>
      <p:ext uri="{BB962C8B-B14F-4D97-AF65-F5344CB8AC3E}">
        <p14:creationId xmlns:p14="http://schemas.microsoft.com/office/powerpoint/2010/main" val="4248647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F5CC041B-1312-4489-9782-647DFC7404ED}" type="datetimeFigureOut">
              <a:rPr lang="en-AU" smtClean="0"/>
              <a:t>15/04/2018</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44186AC8-11DE-4592-8763-E8233E06BF49}" type="slidenum">
              <a:rPr lang="en-AU" smtClean="0"/>
              <a:t>‹#›</a:t>
            </a:fld>
            <a:endParaRPr lang="en-AU" dirty="0"/>
          </a:p>
        </p:txBody>
      </p:sp>
    </p:spTree>
    <p:extLst>
      <p:ext uri="{BB962C8B-B14F-4D97-AF65-F5344CB8AC3E}">
        <p14:creationId xmlns:p14="http://schemas.microsoft.com/office/powerpoint/2010/main" val="1401134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06200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84283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1067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69843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303326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3824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25836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788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F5CC041B-1312-4489-9782-647DFC7404ED}" type="datetimeFigureOut">
              <a:rPr lang="en-AU" smtClean="0"/>
              <a:t>15/04/2018</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44186AC8-11DE-4592-8763-E8233E06BF49}" type="slidenum">
              <a:rPr lang="en-AU" smtClean="0"/>
              <a:t>‹#›</a:t>
            </a:fld>
            <a:endParaRPr lang="en-AU" dirty="0"/>
          </a:p>
        </p:txBody>
      </p:sp>
    </p:spTree>
    <p:extLst>
      <p:ext uri="{BB962C8B-B14F-4D97-AF65-F5344CB8AC3E}">
        <p14:creationId xmlns:p14="http://schemas.microsoft.com/office/powerpoint/2010/main" val="28558069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99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64167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1934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5CC041B-1312-4489-9782-647DFC7404ED}" type="datetimeFigureOut">
              <a:rPr lang="en-AU" smtClean="0"/>
              <a:t>15/04/2018</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44186AC8-11DE-4592-8763-E8233E06BF49}" type="slidenum">
              <a:rPr lang="en-AU" smtClean="0"/>
              <a:t>‹#›</a:t>
            </a:fld>
            <a:endParaRPr lang="en-AU" dirty="0"/>
          </a:p>
        </p:txBody>
      </p:sp>
    </p:spTree>
    <p:extLst>
      <p:ext uri="{BB962C8B-B14F-4D97-AF65-F5344CB8AC3E}">
        <p14:creationId xmlns:p14="http://schemas.microsoft.com/office/powerpoint/2010/main" val="38193483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F5CC041B-1312-4489-9782-647DFC7404ED}" type="datetimeFigureOut">
              <a:rPr lang="en-AU" smtClean="0"/>
              <a:t>15/04/2018</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44186AC8-11DE-4592-8763-E8233E06BF49}" type="slidenum">
              <a:rPr lang="en-AU" smtClean="0"/>
              <a:t>‹#›</a:t>
            </a:fld>
            <a:endParaRPr lang="en-AU" dirty="0"/>
          </a:p>
        </p:txBody>
      </p:sp>
    </p:spTree>
    <p:extLst>
      <p:ext uri="{BB962C8B-B14F-4D97-AF65-F5344CB8AC3E}">
        <p14:creationId xmlns:p14="http://schemas.microsoft.com/office/powerpoint/2010/main" val="2469416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F5CC041B-1312-4489-9782-647DFC7404ED}" type="datetimeFigureOut">
              <a:rPr lang="en-AU" smtClean="0"/>
              <a:t>15/04/2018</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44186AC8-11DE-4592-8763-E8233E06BF49}" type="slidenum">
              <a:rPr lang="en-AU" smtClean="0"/>
              <a:t>‹#›</a:t>
            </a:fld>
            <a:endParaRPr lang="en-AU" dirty="0"/>
          </a:p>
        </p:txBody>
      </p:sp>
    </p:spTree>
    <p:extLst>
      <p:ext uri="{BB962C8B-B14F-4D97-AF65-F5344CB8AC3E}">
        <p14:creationId xmlns:p14="http://schemas.microsoft.com/office/powerpoint/2010/main" val="3109693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F5CC041B-1312-4489-9782-647DFC7404ED}" type="datetimeFigureOut">
              <a:rPr lang="en-AU" smtClean="0"/>
              <a:t>15/04/2018</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44186AC8-11DE-4592-8763-E8233E06BF49}" type="slidenum">
              <a:rPr lang="en-AU" smtClean="0"/>
              <a:t>‹#›</a:t>
            </a:fld>
            <a:endParaRPr lang="en-AU" dirty="0"/>
          </a:p>
        </p:txBody>
      </p:sp>
    </p:spTree>
    <p:extLst>
      <p:ext uri="{BB962C8B-B14F-4D97-AF65-F5344CB8AC3E}">
        <p14:creationId xmlns:p14="http://schemas.microsoft.com/office/powerpoint/2010/main" val="3018335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CC041B-1312-4489-9782-647DFC7404ED}" type="datetimeFigureOut">
              <a:rPr lang="en-AU" smtClean="0"/>
              <a:t>15/04/2018</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44186AC8-11DE-4592-8763-E8233E06BF49}" type="slidenum">
              <a:rPr lang="en-AU" smtClean="0"/>
              <a:t>‹#›</a:t>
            </a:fld>
            <a:endParaRPr lang="en-AU" dirty="0"/>
          </a:p>
        </p:txBody>
      </p:sp>
    </p:spTree>
    <p:extLst>
      <p:ext uri="{BB962C8B-B14F-4D97-AF65-F5344CB8AC3E}">
        <p14:creationId xmlns:p14="http://schemas.microsoft.com/office/powerpoint/2010/main" val="4275622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5CC041B-1312-4489-9782-647DFC7404ED}" type="datetimeFigureOut">
              <a:rPr lang="en-AU" smtClean="0"/>
              <a:t>15/04/2018</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44186AC8-11DE-4592-8763-E8233E06BF49}" type="slidenum">
              <a:rPr lang="en-AU" smtClean="0"/>
              <a:t>‹#›</a:t>
            </a:fld>
            <a:endParaRPr lang="en-AU" dirty="0"/>
          </a:p>
        </p:txBody>
      </p:sp>
    </p:spTree>
    <p:extLst>
      <p:ext uri="{BB962C8B-B14F-4D97-AF65-F5344CB8AC3E}">
        <p14:creationId xmlns:p14="http://schemas.microsoft.com/office/powerpoint/2010/main" val="1578589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5CC041B-1312-4489-9782-647DFC7404ED}" type="datetimeFigureOut">
              <a:rPr lang="en-AU" smtClean="0"/>
              <a:t>15/04/2018</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44186AC8-11DE-4592-8763-E8233E06BF49}" type="slidenum">
              <a:rPr lang="en-AU" smtClean="0"/>
              <a:t>‹#›</a:t>
            </a:fld>
            <a:endParaRPr lang="en-AU" dirty="0"/>
          </a:p>
        </p:txBody>
      </p:sp>
    </p:spTree>
    <p:extLst>
      <p:ext uri="{BB962C8B-B14F-4D97-AF65-F5344CB8AC3E}">
        <p14:creationId xmlns:p14="http://schemas.microsoft.com/office/powerpoint/2010/main" val="29290985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CC041B-1312-4489-9782-647DFC7404ED}" type="datetimeFigureOut">
              <a:rPr lang="en-AU" smtClean="0"/>
              <a:t>15/04/2018</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186AC8-11DE-4592-8763-E8233E06BF49}" type="slidenum">
              <a:rPr lang="en-AU" smtClean="0"/>
              <a:t>‹#›</a:t>
            </a:fld>
            <a:endParaRPr lang="en-AU" dirty="0"/>
          </a:p>
        </p:txBody>
      </p:sp>
    </p:spTree>
    <p:extLst>
      <p:ext uri="{BB962C8B-B14F-4D97-AF65-F5344CB8AC3E}">
        <p14:creationId xmlns:p14="http://schemas.microsoft.com/office/powerpoint/2010/main" val="40744844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6D8B015-FD17-4844-B9F1-F788D2EF93C0}" type="datetimeFigureOut">
              <a:rPr lang="en-US" smtClean="0">
                <a:solidFill>
                  <a:prstClr val="black">
                    <a:tint val="75000"/>
                  </a:prstClr>
                </a:solidFill>
              </a:rPr>
              <a:pPr/>
              <a:t>4/15/2018</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0684CC3-A34D-4CBC-B58E-2245CFAB2A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458691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7241"/>
            <a:ext cx="10329513" cy="6840760"/>
          </a:xfrm>
          <a:prstGeom prst="rect">
            <a:avLst/>
          </a:prstGeom>
        </p:spPr>
      </p:pic>
      <p:sp>
        <p:nvSpPr>
          <p:cNvPr id="5" name="Rectangle 4"/>
          <p:cNvSpPr/>
          <p:nvPr/>
        </p:nvSpPr>
        <p:spPr>
          <a:xfrm>
            <a:off x="827584" y="692696"/>
            <a:ext cx="8996431" cy="2554545"/>
          </a:xfrm>
          <a:prstGeom prst="rect">
            <a:avLst/>
          </a:prstGeom>
          <a:noFill/>
        </p:spPr>
        <p:txBody>
          <a:bodyPr wrap="square" lIns="91440" tIns="45720" rIns="91440" bIns="45720">
            <a:spAutoFit/>
          </a:bodyPr>
          <a:lstStyle/>
          <a:p>
            <a:pPr algn="ctr"/>
            <a:r>
              <a:rPr lang="en-US" sz="8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Did Jesus rise from the dead?</a:t>
            </a:r>
            <a:endParaRPr lang="en-US" sz="80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2" name="Rectangle 1"/>
          <p:cNvSpPr/>
          <p:nvPr/>
        </p:nvSpPr>
        <p:spPr>
          <a:xfrm>
            <a:off x="3479393" y="3244334"/>
            <a:ext cx="3736920" cy="584775"/>
          </a:xfrm>
          <a:prstGeom prst="rect">
            <a:avLst/>
          </a:prstGeom>
        </p:spPr>
        <p:txBody>
          <a:bodyPr wrap="none">
            <a:spAutoFit/>
          </a:bodyPr>
          <a:lstStyle/>
          <a:p>
            <a:r>
              <a:rPr lang="en-US" sz="3200" dirty="0">
                <a:solidFill>
                  <a:srgbClr val="FF0000"/>
                </a:solidFill>
              </a:rPr>
              <a:t>1 Corinthians 15:14</a:t>
            </a:r>
          </a:p>
        </p:txBody>
      </p:sp>
    </p:spTree>
    <p:extLst>
      <p:ext uri="{BB962C8B-B14F-4D97-AF65-F5344CB8AC3E}">
        <p14:creationId xmlns:p14="http://schemas.microsoft.com/office/powerpoint/2010/main" val="1254012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empty tom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4008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age result for the Empty Tombâ, Graeme Smith"/>
          <p:cNvPicPr>
            <a:picLocks noChangeAspect="1" noChangeArrowheads="1"/>
          </p:cNvPicPr>
          <p:nvPr/>
        </p:nvPicPr>
        <p:blipFill rotWithShape="1">
          <a:blip r:embed="rId2">
            <a:extLst>
              <a:ext uri="{28A0092B-C50C-407E-A947-70E740481C1C}">
                <a14:useLocalDpi xmlns:a14="http://schemas.microsoft.com/office/drawing/2010/main" val="0"/>
              </a:ext>
            </a:extLst>
          </a:blip>
          <a:srcRect l="17941" r="17800"/>
          <a:stretch/>
        </p:blipFill>
        <p:spPr bwMode="auto">
          <a:xfrm>
            <a:off x="323528" y="260648"/>
            <a:ext cx="4025638" cy="626469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427984" y="260648"/>
            <a:ext cx="4572000" cy="5509200"/>
          </a:xfrm>
          <a:prstGeom prst="rect">
            <a:avLst/>
          </a:prstGeom>
        </p:spPr>
        <p:txBody>
          <a:bodyPr>
            <a:spAutoFit/>
          </a:bodyPr>
          <a:lstStyle/>
          <a:p>
            <a:r>
              <a:rPr lang="en-US" sz="3200" b="1" dirty="0">
                <a:latin typeface="Verdana" panose="020B0604030504040204" pitchFamily="34" charset="0"/>
                <a:ea typeface="Verdana" panose="020B0604030504040204" pitchFamily="34" charset="0"/>
                <a:cs typeface="Verdana" panose="020B0604030504040204" pitchFamily="34" charset="0"/>
              </a:rPr>
              <a:t>“The starting point is to establish what facts are agreed. Then they embark on a fact-finding exercise in relation to the disputed areas by considering the evidence presented.”</a:t>
            </a:r>
          </a:p>
        </p:txBody>
      </p:sp>
    </p:spTree>
    <p:extLst>
      <p:ext uri="{BB962C8B-B14F-4D97-AF65-F5344CB8AC3E}">
        <p14:creationId xmlns:p14="http://schemas.microsoft.com/office/powerpoint/2010/main" val="38803961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descr="Image result for Matthew 28: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9055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88640"/>
            <a:ext cx="4392488" cy="648072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644008" y="404664"/>
            <a:ext cx="4572000" cy="6555641"/>
          </a:xfrm>
          <a:prstGeom prst="rect">
            <a:avLst/>
          </a:prstGeom>
        </p:spPr>
        <p:txBody>
          <a:bodyPr>
            <a:spAutoFit/>
          </a:bodyPr>
          <a:lstStyle/>
          <a:p>
            <a:r>
              <a:rPr lang="en-US" sz="2800" dirty="0">
                <a:latin typeface="Arial" panose="020B0604020202020204" pitchFamily="34" charset="0"/>
                <a:cs typeface="Arial" panose="020B0604020202020204" pitchFamily="34" charset="0"/>
              </a:rPr>
              <a:t>“you have sent chosen and ordained men throughout all the world to proclaim that a godless and lawless heresy had sprung from one Jesus, a Galilean deceiver, whom we crucified, but His disciples stole Him by night from the tomb, where He was laid when unfastened from the cross, and now deceive men by asserting that He has risen from the dead and ascended to heaven.”</a:t>
            </a:r>
          </a:p>
        </p:txBody>
      </p:sp>
    </p:spTree>
    <p:extLst>
      <p:ext uri="{BB962C8B-B14F-4D97-AF65-F5344CB8AC3E}">
        <p14:creationId xmlns:p14="http://schemas.microsoft.com/office/powerpoint/2010/main" val="15666353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228" y="116632"/>
            <a:ext cx="8559785" cy="2800767"/>
          </a:xfrm>
          <a:prstGeom prst="rect">
            <a:avLst/>
          </a:prstGeom>
        </p:spPr>
        <p:txBody>
          <a:bodyPr wrap="square">
            <a:spAutoFit/>
          </a:bodyPr>
          <a:lstStyle/>
          <a:p>
            <a:pPr marL="742950" indent="-742950">
              <a:buAutoNum type="arabicPeriod"/>
            </a:pPr>
            <a:r>
              <a:rPr lang="en-US" sz="4000" b="1" dirty="0">
                <a:latin typeface="Calibri" panose="020F0502020204030204" pitchFamily="34" charset="0"/>
                <a:ea typeface="Calibri" panose="020F0502020204030204" pitchFamily="34" charset="0"/>
                <a:cs typeface="Times New Roman" panose="02020603050405020304" pitchFamily="18" charset="0"/>
              </a:rPr>
              <a:t>The Wrong Tomb Theory</a:t>
            </a:r>
            <a:r>
              <a:rPr lang="en-US" sz="4000" dirty="0">
                <a:latin typeface="Calibri" panose="020F0502020204030204" pitchFamily="34" charset="0"/>
                <a:ea typeface="Calibri" panose="020F0502020204030204" pitchFamily="34" charset="0"/>
                <a:cs typeface="Times New Roman" panose="02020603050405020304" pitchFamily="18" charset="0"/>
              </a:rPr>
              <a:t>: </a:t>
            </a:r>
          </a:p>
          <a:p>
            <a:endParaRPr lang="en-US" sz="1600" dirty="0">
              <a:latin typeface="Calibri" panose="020F0502020204030204" pitchFamily="34" charset="0"/>
              <a:ea typeface="Calibri" panose="020F0502020204030204" pitchFamily="34" charset="0"/>
              <a:cs typeface="Times New Roman" panose="02020603050405020304" pitchFamily="18" charset="0"/>
            </a:endParaRPr>
          </a:p>
          <a:p>
            <a:r>
              <a:rPr lang="en-US" sz="4000" dirty="0">
                <a:solidFill>
                  <a:srgbClr val="7030A0"/>
                </a:solidFill>
                <a:ea typeface="Calibri" panose="020F0502020204030204" pitchFamily="34" charset="0"/>
                <a:cs typeface="Times New Roman" panose="02020603050405020304" pitchFamily="18" charset="0"/>
              </a:rPr>
              <a:t>Disciples went to the wrong tomb.</a:t>
            </a:r>
          </a:p>
          <a:p>
            <a:r>
              <a:rPr lang="en-US" sz="4000" dirty="0">
                <a:solidFill>
                  <a:srgbClr val="7030A0"/>
                </a:solidFill>
                <a:ea typeface="Calibri" panose="020F0502020204030204" pitchFamily="34" charset="0"/>
                <a:cs typeface="Times New Roman" panose="02020603050405020304" pitchFamily="18" charset="0"/>
              </a:rPr>
              <a:t>First proposed by </a:t>
            </a:r>
            <a:r>
              <a:rPr lang="en-US" sz="4000" dirty="0" err="1">
                <a:solidFill>
                  <a:srgbClr val="7030A0"/>
                </a:solidFill>
                <a:ea typeface="Calibri" panose="020F0502020204030204" pitchFamily="34" charset="0"/>
                <a:cs typeface="Times New Roman" panose="02020603050405020304" pitchFamily="18" charset="0"/>
              </a:rPr>
              <a:t>Kirsopp</a:t>
            </a:r>
            <a:r>
              <a:rPr lang="en-US" sz="4000" dirty="0">
                <a:solidFill>
                  <a:srgbClr val="7030A0"/>
                </a:solidFill>
                <a:ea typeface="Calibri" panose="020F0502020204030204" pitchFamily="34" charset="0"/>
                <a:cs typeface="Times New Roman" panose="02020603050405020304" pitchFamily="18" charset="0"/>
              </a:rPr>
              <a:t> Lake - 1900 </a:t>
            </a:r>
            <a:endParaRPr lang="en-US" sz="4000" dirty="0">
              <a:solidFill>
                <a:srgbClr val="7030A0"/>
              </a:solidFill>
            </a:endParaRPr>
          </a:p>
        </p:txBody>
      </p:sp>
      <p:sp>
        <p:nvSpPr>
          <p:cNvPr id="5" name="Rectangle 4"/>
          <p:cNvSpPr/>
          <p:nvPr/>
        </p:nvSpPr>
        <p:spPr>
          <a:xfrm>
            <a:off x="216096" y="3049790"/>
            <a:ext cx="8927904" cy="4339650"/>
          </a:xfrm>
          <a:prstGeom prst="rect">
            <a:avLst/>
          </a:prstGeom>
        </p:spPr>
        <p:txBody>
          <a:bodyPr wrap="square">
            <a:spAutoFit/>
          </a:bodyPr>
          <a:lstStyle/>
          <a:p>
            <a:pPr marL="742950" indent="-742950">
              <a:buFont typeface="+mj-lt"/>
              <a:buAutoNum type="arabicPeriod" startAt="2"/>
            </a:pPr>
            <a:r>
              <a:rPr lang="en-US" sz="4400" b="1" dirty="0">
                <a:latin typeface="Calibri" panose="020F0502020204030204" pitchFamily="34" charset="0"/>
                <a:ea typeface="Calibri" panose="020F0502020204030204" pitchFamily="34" charset="0"/>
                <a:cs typeface="Times New Roman" panose="02020603050405020304" pitchFamily="18" charset="0"/>
              </a:rPr>
              <a:t>The Swoon Theory</a:t>
            </a:r>
            <a:r>
              <a:rPr lang="en-US" sz="4400" dirty="0">
                <a:latin typeface="Calibri" panose="020F0502020204030204" pitchFamily="34" charset="0"/>
                <a:ea typeface="Calibri" panose="020F0502020204030204" pitchFamily="34" charset="0"/>
                <a:cs typeface="Times New Roman" panose="02020603050405020304" pitchFamily="18" charset="0"/>
              </a:rPr>
              <a:t>:</a:t>
            </a:r>
          </a:p>
          <a:p>
            <a:endParaRPr lang="en-US" sz="1200" dirty="0"/>
          </a:p>
          <a:p>
            <a:r>
              <a:rPr lang="en-US" sz="4400" dirty="0">
                <a:solidFill>
                  <a:srgbClr val="7030A0"/>
                </a:solidFill>
              </a:rPr>
              <a:t>Jesus merely well unconscious, and was later revived in the tomb in the same mortal body. – Proposed 1780 Karl </a:t>
            </a:r>
            <a:r>
              <a:rPr lang="en-US" sz="4400" dirty="0" err="1">
                <a:solidFill>
                  <a:srgbClr val="7030A0"/>
                </a:solidFill>
              </a:rPr>
              <a:t>Bahrdt</a:t>
            </a:r>
            <a:r>
              <a:rPr lang="en-US" sz="4400" dirty="0">
                <a:solidFill>
                  <a:srgbClr val="7030A0"/>
                </a:solidFill>
              </a:rPr>
              <a:t>.</a:t>
            </a:r>
          </a:p>
          <a:p>
            <a:endParaRPr lang="en-US" sz="4400" dirty="0">
              <a:solidFill>
                <a:srgbClr val="7030A0"/>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49039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15912" y="404664"/>
            <a:ext cx="8119733" cy="2339102"/>
          </a:xfrm>
          <a:prstGeom prst="rect">
            <a:avLst/>
          </a:prstGeom>
        </p:spPr>
        <p:txBody>
          <a:bodyPr wrap="square">
            <a:spAutoFit/>
          </a:bodyPr>
          <a:lstStyle/>
          <a:p>
            <a:pPr marL="742950" indent="-742950">
              <a:buFont typeface="+mj-lt"/>
              <a:buAutoNum type="arabicPeriod" startAt="3"/>
            </a:pPr>
            <a:r>
              <a:rPr lang="en-US" sz="4400" dirty="0">
                <a:latin typeface="Calibri" panose="020F0502020204030204" pitchFamily="34" charset="0"/>
                <a:ea typeface="Calibri" panose="020F0502020204030204" pitchFamily="34" charset="0"/>
                <a:cs typeface="Times New Roman" panose="02020603050405020304" pitchFamily="18" charset="0"/>
              </a:rPr>
              <a:t>The </a:t>
            </a:r>
            <a:r>
              <a:rPr lang="en-US" sz="4400" dirty="0" err="1">
                <a:latin typeface="Calibri" panose="020F0502020204030204" pitchFamily="34" charset="0"/>
                <a:ea typeface="Calibri" panose="020F0502020204030204" pitchFamily="34" charset="0"/>
                <a:cs typeface="Times New Roman" panose="02020603050405020304" pitchFamily="18" charset="0"/>
              </a:rPr>
              <a:t>Substitue</a:t>
            </a:r>
            <a:r>
              <a:rPr lang="en-US" sz="4400" dirty="0">
                <a:latin typeface="Calibri" panose="020F0502020204030204" pitchFamily="34" charset="0"/>
                <a:ea typeface="Calibri" panose="020F0502020204030204" pitchFamily="34" charset="0"/>
                <a:cs typeface="Times New Roman" panose="02020603050405020304" pitchFamily="18" charset="0"/>
              </a:rPr>
              <a:t> Theory:</a:t>
            </a:r>
          </a:p>
          <a:p>
            <a:endParaRPr lang="en-US" sz="1400" dirty="0">
              <a:solidFill>
                <a:srgbClr val="7030A0"/>
              </a:solidFill>
              <a:latin typeface="Calibri" panose="020F0502020204030204" pitchFamily="34" charset="0"/>
              <a:cs typeface="Times New Roman" panose="02020603050405020304" pitchFamily="18" charset="0"/>
            </a:endParaRPr>
          </a:p>
          <a:p>
            <a:r>
              <a:rPr lang="en-US" sz="4400" dirty="0">
                <a:solidFill>
                  <a:srgbClr val="7030A0"/>
                </a:solidFill>
                <a:latin typeface="Calibri" panose="020F0502020204030204" pitchFamily="34" charset="0"/>
                <a:cs typeface="Times New Roman" panose="02020603050405020304" pitchFamily="18" charset="0"/>
              </a:rPr>
              <a:t>Proposed by Muslim 500 years after Jesus death.</a:t>
            </a:r>
            <a:endParaRPr lang="en-US" sz="4400" dirty="0">
              <a:solidFill>
                <a:srgbClr val="7030A0"/>
              </a:solidFill>
            </a:endParaRPr>
          </a:p>
        </p:txBody>
      </p:sp>
      <p:sp>
        <p:nvSpPr>
          <p:cNvPr id="7" name="Rectangle 6"/>
          <p:cNvSpPr/>
          <p:nvPr/>
        </p:nvSpPr>
        <p:spPr>
          <a:xfrm>
            <a:off x="477415" y="3284984"/>
            <a:ext cx="8285452" cy="2339102"/>
          </a:xfrm>
          <a:prstGeom prst="rect">
            <a:avLst/>
          </a:prstGeom>
        </p:spPr>
        <p:txBody>
          <a:bodyPr wrap="square">
            <a:spAutoFit/>
          </a:bodyPr>
          <a:lstStyle/>
          <a:p>
            <a:pPr marL="742950" indent="-742950">
              <a:buFont typeface="+mj-lt"/>
              <a:buAutoNum type="arabicPeriod" startAt="4"/>
            </a:pPr>
            <a:r>
              <a:rPr lang="en-US" sz="4400" dirty="0">
                <a:latin typeface="Calibri" panose="020F0502020204030204" pitchFamily="34" charset="0"/>
                <a:ea typeface="Calibri" panose="020F0502020204030204" pitchFamily="34" charset="0"/>
                <a:cs typeface="Times New Roman" panose="02020603050405020304" pitchFamily="18" charset="0"/>
              </a:rPr>
              <a:t>The Myths Theory:</a:t>
            </a:r>
          </a:p>
          <a:p>
            <a:endParaRPr lang="en-US" sz="1400" dirty="0">
              <a:solidFill>
                <a:srgbClr val="7030A0"/>
              </a:solidFill>
              <a:latin typeface="Calibri" panose="020F0502020204030204" pitchFamily="34" charset="0"/>
              <a:cs typeface="Times New Roman" panose="02020603050405020304" pitchFamily="18" charset="0"/>
            </a:endParaRPr>
          </a:p>
          <a:p>
            <a:r>
              <a:rPr lang="en-US" sz="4400" dirty="0">
                <a:solidFill>
                  <a:srgbClr val="7030A0"/>
                </a:solidFill>
                <a:latin typeface="Calibri" panose="020F0502020204030204" pitchFamily="34" charset="0"/>
                <a:cs typeface="Times New Roman" panose="02020603050405020304" pitchFamily="18" charset="0"/>
              </a:rPr>
              <a:t>Copy pagan resurrection myths. Proposed by Thomas Paine - 1700</a:t>
            </a:r>
            <a:endParaRPr lang="en-US" sz="4400" dirty="0">
              <a:solidFill>
                <a:srgbClr val="7030A0"/>
              </a:solidFill>
            </a:endParaRPr>
          </a:p>
        </p:txBody>
      </p:sp>
    </p:spTree>
    <p:extLst>
      <p:ext uri="{BB962C8B-B14F-4D97-AF65-F5344CB8AC3E}">
        <p14:creationId xmlns:p14="http://schemas.microsoft.com/office/powerpoint/2010/main" val="616981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23529" y="476672"/>
            <a:ext cx="8640960" cy="2800767"/>
          </a:xfrm>
          <a:prstGeom prst="rect">
            <a:avLst/>
          </a:prstGeom>
        </p:spPr>
        <p:txBody>
          <a:bodyPr wrap="square">
            <a:spAutoFit/>
          </a:bodyPr>
          <a:lstStyle/>
          <a:p>
            <a:pPr marL="742950" indent="-742950">
              <a:buFont typeface="+mj-lt"/>
              <a:buAutoNum type="arabicPeriod" startAt="5"/>
            </a:pPr>
            <a:r>
              <a:rPr lang="en-US" sz="4400" dirty="0">
                <a:latin typeface="Calibri" panose="020F0502020204030204" pitchFamily="34" charset="0"/>
                <a:ea typeface="Calibri" panose="020F0502020204030204" pitchFamily="34" charset="0"/>
                <a:cs typeface="Times New Roman" panose="02020603050405020304" pitchFamily="18" charset="0"/>
              </a:rPr>
              <a:t>Disciple Stole the body:</a:t>
            </a:r>
          </a:p>
          <a:p>
            <a:r>
              <a:rPr lang="en-US" sz="4400" dirty="0">
                <a:solidFill>
                  <a:srgbClr val="7030A0"/>
                </a:solidFill>
                <a:latin typeface="Calibri" panose="020F0502020204030204" pitchFamily="34" charset="0"/>
                <a:cs typeface="Times New Roman" panose="02020603050405020304" pitchFamily="18" charset="0"/>
              </a:rPr>
              <a:t>The disciples stole the body. –Proposed by the Jewish leader 3 days after Jesus death.</a:t>
            </a:r>
            <a:endParaRPr lang="en-US" sz="4400" dirty="0">
              <a:solidFill>
                <a:srgbClr val="7030A0"/>
              </a:solidFill>
            </a:endParaRPr>
          </a:p>
        </p:txBody>
      </p:sp>
    </p:spTree>
    <p:extLst>
      <p:ext uri="{BB962C8B-B14F-4D97-AF65-F5344CB8AC3E}">
        <p14:creationId xmlns:p14="http://schemas.microsoft.com/office/powerpoint/2010/main" val="713913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The Fate of the Apostl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476672"/>
            <a:ext cx="3563888" cy="55446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671392" y="260648"/>
            <a:ext cx="5472608" cy="5888663"/>
          </a:xfrm>
          <a:prstGeom prst="rect">
            <a:avLst/>
          </a:prstGeom>
        </p:spPr>
        <p:txBody>
          <a:bodyPr wrap="square">
            <a:spAutoFit/>
          </a:bodyPr>
          <a:lstStyle/>
          <a:p>
            <a:pPr>
              <a:lnSpc>
                <a:spcPct val="107000"/>
              </a:lnSpc>
              <a:spcAft>
                <a:spcPts val="800"/>
              </a:spcAft>
            </a:pPr>
            <a:r>
              <a:rPr lang="en-US" sz="3200" dirty="0">
                <a:latin typeface="Verdana" panose="020B0604030504040204" pitchFamily="34" charset="0"/>
                <a:ea typeface="Calibri" panose="020F0502020204030204" pitchFamily="34" charset="0"/>
                <a:cs typeface="Times New Roman" panose="02020603050405020304" pitchFamily="18" charset="0"/>
              </a:rPr>
              <a:t>The argument rests on their willingness to suffer and die for their belief in the risen Jesus, which demonstrates their sincerity. And the fact that we can historically show that some of them did die as martyrs, and none recanted, only strengthens this case.”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25693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The Fate of the Apostl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476672"/>
            <a:ext cx="3563888" cy="55446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779912" y="404664"/>
            <a:ext cx="5148064" cy="3539430"/>
          </a:xfrm>
          <a:prstGeom prst="rect">
            <a:avLst/>
          </a:prstGeom>
        </p:spPr>
        <p:txBody>
          <a:bodyPr wrap="square">
            <a:spAutoFit/>
          </a:bodyPr>
          <a:lstStyle/>
          <a:p>
            <a:r>
              <a:rPr lang="en-US" sz="3200" dirty="0">
                <a:latin typeface="Verdana" panose="020B0604030504040204" pitchFamily="34" charset="0"/>
                <a:ea typeface="Verdana" panose="020B0604030504040204" pitchFamily="34" charset="0"/>
                <a:cs typeface="Verdana" panose="020B0604030504040204" pitchFamily="34" charset="0"/>
              </a:rPr>
              <a:t>“The apostles were not liars; rather, they believed they had seen the risen Jesus, they were willing to die by</a:t>
            </a:r>
          </a:p>
          <a:p>
            <a:r>
              <a:rPr lang="en-US" sz="3200" dirty="0">
                <a:latin typeface="Verdana" panose="020B0604030504040204" pitchFamily="34" charset="0"/>
                <a:ea typeface="Verdana" panose="020B0604030504040204" pitchFamily="34" charset="0"/>
                <a:cs typeface="Verdana" panose="020B0604030504040204" pitchFamily="34" charset="0"/>
              </a:rPr>
              <a:t>this claim, and many actually did die for it.”</a:t>
            </a:r>
          </a:p>
        </p:txBody>
      </p:sp>
    </p:spTree>
    <p:extLst>
      <p:ext uri="{BB962C8B-B14F-4D97-AF65-F5344CB8AC3E}">
        <p14:creationId xmlns:p14="http://schemas.microsoft.com/office/powerpoint/2010/main" val="20092128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Image result for Philippians 3:8"/>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Image result for Philippians 3:8"/>
          <p:cNvSpPr>
            <a:spLocks noChangeAspect="1" noChangeArrowheads="1"/>
          </p:cNvSpPr>
          <p:nvPr/>
        </p:nvSpPr>
        <p:spPr bwMode="auto">
          <a:xfrm>
            <a:off x="307974" y="7937"/>
            <a:ext cx="4357153" cy="43571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rotWithShape="1">
          <a:blip r:embed="rId2"/>
          <a:srcRect b="9533"/>
          <a:stretch/>
        </p:blipFill>
        <p:spPr>
          <a:xfrm>
            <a:off x="-1548680" y="7937"/>
            <a:ext cx="12218560" cy="6850063"/>
          </a:xfrm>
          <a:prstGeom prst="rect">
            <a:avLst/>
          </a:prstGeom>
        </p:spPr>
      </p:pic>
    </p:spTree>
    <p:extLst>
      <p:ext uri="{BB962C8B-B14F-4D97-AF65-F5344CB8AC3E}">
        <p14:creationId xmlns:p14="http://schemas.microsoft.com/office/powerpoint/2010/main" val="1181154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9672" y="365569"/>
            <a:ext cx="1696618" cy="992579"/>
          </a:xfrm>
          <a:prstGeom prst="rect">
            <a:avLst/>
          </a:prstGeom>
          <a:noFill/>
        </p:spPr>
        <p:txBody>
          <a:bodyPr wrap="none" lIns="68580" tIns="34290" rIns="68580" bIns="34290">
            <a:spAutoFit/>
          </a:bodyPr>
          <a:lstStyle/>
          <a:p>
            <a:pPr algn="ctr"/>
            <a:r>
              <a:rPr lang="en-US" sz="6000" dirty="0">
                <a:ln w="0"/>
                <a:solidFill>
                  <a:prstClr val="black"/>
                </a:solidFill>
                <a:effectLst>
                  <a:outerShdw blurRad="38100" dist="19050" dir="2700000" algn="tl" rotWithShape="0">
                    <a:prstClr val="black">
                      <a:alpha val="40000"/>
                    </a:prstClr>
                  </a:outerShdw>
                </a:effectLst>
              </a:rPr>
              <a:t>2004</a:t>
            </a:r>
          </a:p>
        </p:txBody>
      </p:sp>
      <p:sp>
        <p:nvSpPr>
          <p:cNvPr id="5" name="Rectangle 4"/>
          <p:cNvSpPr/>
          <p:nvPr/>
        </p:nvSpPr>
        <p:spPr>
          <a:xfrm>
            <a:off x="159454" y="2204864"/>
            <a:ext cx="4617054" cy="2123658"/>
          </a:xfrm>
          <a:prstGeom prst="rect">
            <a:avLst/>
          </a:prstGeom>
          <a:noFill/>
        </p:spPr>
        <p:txBody>
          <a:bodyPr wrap="square" lIns="91440" tIns="45720" rIns="91440" bIns="45720">
            <a:spAutoFit/>
          </a:bodyPr>
          <a:lstStyle/>
          <a:p>
            <a:pPr algn="ctr"/>
            <a:r>
              <a:rPr lang="en-US"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My dad passed away</a:t>
            </a:r>
            <a:endParaRPr lang="en-US" sz="66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49512" r="7431" b="62223"/>
          <a:stretch/>
        </p:blipFill>
        <p:spPr>
          <a:xfrm>
            <a:off x="5148064" y="365569"/>
            <a:ext cx="3312367" cy="44872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94236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14400" y="989410"/>
            <a:ext cx="7315200" cy="4879181"/>
          </a:xfrm>
          <a:prstGeom prst="rect">
            <a:avLst/>
          </a:prstGeom>
        </p:spPr>
      </p:pic>
    </p:spTree>
    <p:extLst>
      <p:ext uri="{BB962C8B-B14F-4D97-AF65-F5344CB8AC3E}">
        <p14:creationId xmlns:p14="http://schemas.microsoft.com/office/powerpoint/2010/main" val="30476639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descr="Image result for 9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648"/>
            <a:ext cx="9189569" cy="6381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6926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3" y="260648"/>
            <a:ext cx="4190605" cy="633670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323220" y="765931"/>
            <a:ext cx="4572000" cy="5326138"/>
          </a:xfrm>
          <a:prstGeom prst="rect">
            <a:avLst/>
          </a:prstGeom>
        </p:spPr>
        <p:txBody>
          <a:bodyPr>
            <a:spAutoFit/>
          </a:bodyPr>
          <a:lstStyle/>
          <a:p>
            <a:pPr>
              <a:lnSpc>
                <a:spcPct val="107000"/>
              </a:lnSpc>
              <a:spcAft>
                <a:spcPts val="800"/>
              </a:spcAft>
            </a:pPr>
            <a:r>
              <a:rPr lang="en-US" sz="4000" dirty="0">
                <a:latin typeface="Verdana" panose="020B0604030504040204" pitchFamily="34" charset="0"/>
                <a:ea typeface="Calibri" panose="020F0502020204030204" pitchFamily="34" charset="0"/>
                <a:cs typeface="Times New Roman" panose="02020603050405020304" pitchFamily="18" charset="0"/>
              </a:rPr>
              <a:t>“Unless Jesus’ tomb was unoccupied, the early Christian preaching would have been disproved on the spot.”</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3979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3" y="260648"/>
            <a:ext cx="4190605" cy="63367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427984" y="476672"/>
            <a:ext cx="4572000" cy="5984780"/>
          </a:xfrm>
          <a:prstGeom prst="rect">
            <a:avLst/>
          </a:prstGeom>
        </p:spPr>
        <p:txBody>
          <a:bodyPr>
            <a:spAutoFit/>
          </a:bodyPr>
          <a:lstStyle/>
          <a:p>
            <a:pPr>
              <a:lnSpc>
                <a:spcPct val="107000"/>
              </a:lnSpc>
              <a:spcAft>
                <a:spcPts val="800"/>
              </a:spcAft>
            </a:pPr>
            <a:r>
              <a:rPr lang="en-US" sz="4000" dirty="0">
                <a:latin typeface="Verdana" panose="020B0604030504040204" pitchFamily="34" charset="0"/>
                <a:ea typeface="Calibri" panose="020F0502020204030204" pitchFamily="34" charset="0"/>
                <a:cs typeface="Times New Roman" panose="02020603050405020304" pitchFamily="18" charset="0"/>
              </a:rPr>
              <a:t>How could it be preached that Jesus had been raised from the dead if that message were starkly confronted by rotting body?”</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459246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43808" y="1340768"/>
            <a:ext cx="3145477" cy="923330"/>
          </a:xfrm>
          <a:prstGeom prst="rect">
            <a:avLst/>
          </a:prstGeom>
          <a:noFill/>
        </p:spPr>
        <p:txBody>
          <a:bodyPr wrap="non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en-US" sz="5400" b="1" cap="none" spc="0" dirty="0">
                <a:ln/>
                <a:solidFill>
                  <a:schemeClr val="accent5">
                    <a:tint val="50000"/>
                    <a:satMod val="180000"/>
                  </a:schemeClr>
                </a:solidFill>
                <a:effectLst/>
              </a:rPr>
              <a:t>May, 2011</a:t>
            </a:r>
          </a:p>
        </p:txBody>
      </p:sp>
      <p:sp>
        <p:nvSpPr>
          <p:cNvPr id="5" name="Rectangle 4"/>
          <p:cNvSpPr/>
          <p:nvPr/>
        </p:nvSpPr>
        <p:spPr>
          <a:xfrm>
            <a:off x="2177469" y="2967335"/>
            <a:ext cx="4789068"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Touched by God</a:t>
            </a:r>
          </a:p>
        </p:txBody>
      </p:sp>
    </p:spTree>
    <p:extLst>
      <p:ext uri="{BB962C8B-B14F-4D97-AF65-F5344CB8AC3E}">
        <p14:creationId xmlns:p14="http://schemas.microsoft.com/office/powerpoint/2010/main" val="16135949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5696" y="188640"/>
            <a:ext cx="4896544" cy="65287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482781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2178" y="1010329"/>
            <a:ext cx="6408965" cy="48067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430166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476672"/>
            <a:ext cx="8064896" cy="60486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960746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92152" y="960018"/>
            <a:ext cx="6782096" cy="1315745"/>
          </a:xfrm>
          <a:prstGeom prst="rect">
            <a:avLst/>
          </a:prstGeom>
          <a:noFill/>
        </p:spPr>
        <p:txBody>
          <a:bodyPr wrap="square" lIns="68580" tIns="34290" rIns="68580" bIns="34290">
            <a:spAutoFit/>
          </a:bodyPr>
          <a:lstStyle/>
          <a:p>
            <a:pPr algn="ctr"/>
            <a:r>
              <a:rPr lang="en-US" sz="4050" b="1" dirty="0">
                <a:ln w="9525">
                  <a:solidFill>
                    <a:prstClr val="white"/>
                  </a:solidFill>
                  <a:prstDash val="solid"/>
                </a:ln>
                <a:solidFill>
                  <a:prstClr val="black"/>
                </a:solidFill>
                <a:effectLst>
                  <a:outerShdw blurRad="12700" dist="38100" dir="2700000" algn="tl" rotWithShape="0">
                    <a:prstClr val="white">
                      <a:lumMod val="50000"/>
                    </a:prstClr>
                  </a:outerShdw>
                </a:effectLst>
              </a:rPr>
              <a:t>Take all the individual file out of the box</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19524" b="12738"/>
          <a:stretch/>
        </p:blipFill>
        <p:spPr>
          <a:xfrm>
            <a:off x="1030046" y="2275763"/>
            <a:ext cx="6858000" cy="34841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45077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57250"/>
            <a:ext cx="6858000" cy="5143500"/>
          </a:xfrm>
          <a:prstGeom prst="rect">
            <a:avLst/>
          </a:prstGeom>
        </p:spPr>
      </p:pic>
      <p:sp>
        <p:nvSpPr>
          <p:cNvPr id="4" name="Rectangle 3"/>
          <p:cNvSpPr/>
          <p:nvPr/>
        </p:nvSpPr>
        <p:spPr>
          <a:xfrm>
            <a:off x="3921585" y="3429000"/>
            <a:ext cx="4131580" cy="692497"/>
          </a:xfrm>
          <a:prstGeom prst="rect">
            <a:avLst/>
          </a:prstGeom>
          <a:noFill/>
        </p:spPr>
        <p:txBody>
          <a:bodyPr wrap="none" lIns="68580" tIns="34290" rIns="68580" bIns="34290">
            <a:spAutoFit/>
          </a:bodyPr>
          <a:lstStyle/>
          <a:p>
            <a:pPr algn="ctr"/>
            <a:r>
              <a:rPr lang="en-US" sz="4050" b="1" dirty="0">
                <a:ln w="13462">
                  <a:solidFill>
                    <a:prstClr val="white"/>
                  </a:solidFill>
                  <a:prstDash val="solid"/>
                </a:ln>
                <a:solidFill>
                  <a:prstClr val="black">
                    <a:lumMod val="85000"/>
                    <a:lumOff val="15000"/>
                  </a:prstClr>
                </a:solidFill>
                <a:effectLst>
                  <a:outerShdw dist="38100" dir="2700000" algn="bl" rotWithShape="0">
                    <a:srgbClr val="4472C4"/>
                  </a:outerShdw>
                </a:effectLst>
              </a:rPr>
              <a:t>7.30am – 12.00pm</a:t>
            </a:r>
          </a:p>
        </p:txBody>
      </p:sp>
    </p:spTree>
    <p:extLst>
      <p:ext uri="{BB962C8B-B14F-4D97-AF65-F5344CB8AC3E}">
        <p14:creationId xmlns:p14="http://schemas.microsoft.com/office/powerpoint/2010/main" val="3915242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7485"/>
            <a:ext cx="9108504" cy="2285241"/>
          </a:xfrm>
          <a:prstGeom prst="rect">
            <a:avLst/>
          </a:prstGeom>
          <a:noFill/>
        </p:spPr>
        <p:txBody>
          <a:bodyPr wrap="square" lIns="68580" tIns="34290" rIns="68580" bIns="34290">
            <a:spAutoFit/>
          </a:bodyPr>
          <a:lstStyle/>
          <a:p>
            <a:pPr algn="ctr"/>
            <a:r>
              <a:rPr lang="en-US" sz="7200" b="1" dirty="0">
                <a:ln w="9525">
                  <a:solidFill>
                    <a:prstClr val="white"/>
                  </a:solidFill>
                  <a:prstDash val="solid"/>
                </a:ln>
                <a:solidFill>
                  <a:prstClr val="black"/>
                </a:solidFill>
                <a:effectLst>
                  <a:outerShdw blurRad="12700" dist="38100" dir="2700000" algn="tl" rotWithShape="0">
                    <a:prstClr val="white">
                      <a:lumMod val="50000"/>
                    </a:prstClr>
                  </a:outerShdw>
                </a:effectLst>
              </a:rPr>
              <a:t>11/10/2010 - </a:t>
            </a:r>
          </a:p>
          <a:p>
            <a:pPr algn="ctr"/>
            <a:r>
              <a:rPr lang="en-US" sz="7200" b="1" dirty="0">
                <a:ln w="9525">
                  <a:solidFill>
                    <a:prstClr val="white"/>
                  </a:solidFill>
                  <a:prstDash val="solid"/>
                </a:ln>
                <a:solidFill>
                  <a:prstClr val="black"/>
                </a:solidFill>
                <a:effectLst>
                  <a:outerShdw blurRad="12700" dist="38100" dir="2700000" algn="tl" rotWithShape="0">
                    <a:prstClr val="white">
                      <a:lumMod val="50000"/>
                    </a:prstClr>
                  </a:outerShdw>
                </a:effectLst>
              </a:rPr>
              <a:t>At 8.30pm</a:t>
            </a:r>
          </a:p>
        </p:txBody>
      </p:sp>
      <p:pic>
        <p:nvPicPr>
          <p:cNvPr id="2050"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2631" y="2348880"/>
            <a:ext cx="4675209" cy="4221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3586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0897" y="2245475"/>
            <a:ext cx="7879404" cy="1477328"/>
          </a:xfrm>
          <a:prstGeom prst="rect">
            <a:avLst/>
          </a:prstGeom>
        </p:spPr>
        <p:txBody>
          <a:bodyPr wrap="square">
            <a:spAutoFit/>
          </a:bodyPr>
          <a:lstStyle/>
          <a:p>
            <a:r>
              <a:rPr lang="en-US" sz="4500" dirty="0">
                <a:solidFill>
                  <a:srgbClr val="001320"/>
                </a:solidFill>
                <a:latin typeface="Segoe UI Semibold" panose="020B0702040204020203" pitchFamily="34" charset="0"/>
                <a:cs typeface="Segoe UI Semibold" panose="020B0702040204020203" pitchFamily="34" charset="0"/>
              </a:rPr>
              <a:t>"Be still, and know that I am God;….."</a:t>
            </a:r>
            <a:endParaRPr lang="en-US" sz="4500" dirty="0">
              <a:solidFill>
                <a:prstClr val="black"/>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6648730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13759" b="1985"/>
          <a:stretch/>
        </p:blipFill>
        <p:spPr>
          <a:xfrm>
            <a:off x="1259632" y="1124744"/>
            <a:ext cx="6858000" cy="43336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406157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ee the source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4704"/>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95405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if Jesus rose from the dea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32" y="1339444"/>
            <a:ext cx="9030816" cy="4249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75776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0/07/Confuciustombqufu.jpg/800px-Confuciustombquf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404664"/>
            <a:ext cx="3833228" cy="511256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upload.wikimedia.org/wikipedia/commons/6/63/SL51toot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980728"/>
            <a:ext cx="3810000" cy="36385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62953" y="4725144"/>
            <a:ext cx="3588967" cy="923330"/>
          </a:xfrm>
          <a:prstGeom prst="rect">
            <a:avLst/>
          </a:prstGeom>
        </p:spPr>
        <p:txBody>
          <a:bodyPr wrap="square">
            <a:spAutoFit/>
          </a:bodyPr>
          <a:lstStyle/>
          <a:p>
            <a:pPr algn="ctr"/>
            <a:r>
              <a:rPr lang="en-US" dirty="0">
                <a:latin typeface="Arial" panose="020B0604020202020204" pitchFamily="34" charset="0"/>
                <a:ea typeface="Calibri" panose="020F0502020204030204" pitchFamily="34" charset="0"/>
              </a:rPr>
              <a:t>The Buddha's body was cremated left at the </a:t>
            </a:r>
            <a:r>
              <a:rPr lang="en-US" dirty="0"/>
              <a:t>Dalada Maligawa in Sri Lanka</a:t>
            </a:r>
            <a:r>
              <a:rPr lang="en-US" dirty="0">
                <a:latin typeface="Arial" panose="020B0604020202020204" pitchFamily="34" charset="0"/>
                <a:ea typeface="Calibri" panose="020F0502020204030204" pitchFamily="34" charset="0"/>
              </a:rPr>
              <a:t> </a:t>
            </a:r>
            <a:endParaRPr lang="en-US" dirty="0"/>
          </a:p>
        </p:txBody>
      </p:sp>
      <p:sp>
        <p:nvSpPr>
          <p:cNvPr id="5" name="Rectangle 4"/>
          <p:cNvSpPr/>
          <p:nvPr/>
        </p:nvSpPr>
        <p:spPr>
          <a:xfrm>
            <a:off x="4644008" y="5661248"/>
            <a:ext cx="4121260" cy="646331"/>
          </a:xfrm>
          <a:prstGeom prst="rect">
            <a:avLst/>
          </a:prstGeom>
        </p:spPr>
        <p:txBody>
          <a:bodyPr wrap="square">
            <a:spAutoFit/>
          </a:bodyPr>
          <a:lstStyle/>
          <a:p>
            <a:r>
              <a:rPr lang="en-US" dirty="0">
                <a:latin typeface="Arial" panose="020B0604020202020204" pitchFamily="34" charset="0"/>
                <a:ea typeface="Calibri" panose="020F0502020204030204" pitchFamily="34" charset="0"/>
              </a:rPr>
              <a:t>Confucius, is buried in his home town of Qufu, Shandong Province, China. </a:t>
            </a:r>
            <a:endParaRPr lang="en-US" dirty="0"/>
          </a:p>
        </p:txBody>
      </p:sp>
    </p:spTree>
    <p:extLst>
      <p:ext uri="{BB962C8B-B14F-4D97-AF65-F5344CB8AC3E}">
        <p14:creationId xmlns:p14="http://schemas.microsoft.com/office/powerpoint/2010/main" val="376080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4/45/Mescidi_nebev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88640"/>
            <a:ext cx="5952703" cy="449260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851607" y="4869160"/>
            <a:ext cx="7776864" cy="1569660"/>
          </a:xfrm>
          <a:prstGeom prst="rect">
            <a:avLst/>
          </a:prstGeom>
        </p:spPr>
        <p:txBody>
          <a:bodyPr wrap="square">
            <a:spAutoFit/>
          </a:bodyPr>
          <a:lstStyle/>
          <a:p>
            <a:r>
              <a:rPr lang="en-US" sz="3200" dirty="0">
                <a:latin typeface="Verdana" panose="020B0604030504040204" pitchFamily="34" charset="0"/>
                <a:ea typeface="Verdana" panose="020B0604030504040204" pitchFamily="34" charset="0"/>
                <a:cs typeface="Verdana" panose="020B0604030504040204" pitchFamily="34" charset="0"/>
              </a:rPr>
              <a:t>Muhammad is buried in the "Mosque of the </a:t>
            </a:r>
            <a:r>
              <a:rPr lang="en-US" sz="3200" dirty="0" err="1">
                <a:latin typeface="Verdana" panose="020B0604030504040204" pitchFamily="34" charset="0"/>
                <a:ea typeface="Verdana" panose="020B0604030504040204" pitchFamily="34" charset="0"/>
                <a:cs typeface="Verdana" panose="020B0604030504040204" pitchFamily="34" charset="0"/>
              </a:rPr>
              <a:t>Prophet"in</a:t>
            </a:r>
            <a:r>
              <a:rPr lang="en-US" sz="3200" dirty="0">
                <a:latin typeface="Verdana" panose="020B0604030504040204" pitchFamily="34" charset="0"/>
                <a:ea typeface="Verdana" panose="020B0604030504040204" pitchFamily="34" charset="0"/>
                <a:cs typeface="Verdana" panose="020B0604030504040204" pitchFamily="34" charset="0"/>
              </a:rPr>
              <a:t> the city of Medina in Saudi Arabia.</a:t>
            </a:r>
          </a:p>
        </p:txBody>
      </p:sp>
    </p:spTree>
    <p:extLst>
      <p:ext uri="{BB962C8B-B14F-4D97-AF65-F5344CB8AC3E}">
        <p14:creationId xmlns:p14="http://schemas.microsoft.com/office/powerpoint/2010/main" val="292591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 result for jesus clothes in the tom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1" y="188640"/>
            <a:ext cx="8708549" cy="468052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331640" y="5085184"/>
            <a:ext cx="6571031" cy="923330"/>
          </a:xfrm>
          <a:prstGeom prst="rect">
            <a:avLst/>
          </a:prstGeom>
          <a:noFill/>
        </p:spPr>
        <p:txBody>
          <a:bodyPr wrap="none" lIns="91440" tIns="45720" rIns="91440" bIns="45720">
            <a:spAutoFit/>
            <a:scene3d>
              <a:camera prst="orthographicFront"/>
              <a:lightRig rig="threePt" dir="t"/>
            </a:scene3d>
            <a:sp3d extrusionH="57150">
              <a:bevelT w="38100" h="38100"/>
            </a:sp3d>
          </a:bodyPr>
          <a:lstStyle/>
          <a:p>
            <a:pPr algn="ctr"/>
            <a:r>
              <a:rPr lang="en-US" sz="5400" b="1" cap="none" spc="0" dirty="0">
                <a:ln w="22225">
                  <a:solidFill>
                    <a:schemeClr val="accent2"/>
                  </a:solidFill>
                  <a:prstDash val="solid"/>
                </a:ln>
                <a:solidFill>
                  <a:srgbClr val="7030A0"/>
                </a:solidFill>
                <a:effectLst/>
              </a:rPr>
              <a:t>Where is the body?</a:t>
            </a:r>
          </a:p>
        </p:txBody>
      </p:sp>
    </p:spTree>
    <p:extLst>
      <p:ext uri="{BB962C8B-B14F-4D97-AF65-F5344CB8AC3E}">
        <p14:creationId xmlns:p14="http://schemas.microsoft.com/office/powerpoint/2010/main" val="307581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Image result for resurrection sunday"/>
          <p:cNvSpPr>
            <a:spLocks noChangeAspect="1" noChangeArrowheads="1"/>
          </p:cNvSpPr>
          <p:nvPr/>
        </p:nvSpPr>
        <p:spPr bwMode="auto">
          <a:xfrm>
            <a:off x="116681" y="74890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pic>
        <p:nvPicPr>
          <p:cNvPr id="5" name="Picture 4"/>
          <p:cNvPicPr>
            <a:picLocks noChangeAspect="1"/>
          </p:cNvPicPr>
          <p:nvPr/>
        </p:nvPicPr>
        <p:blipFill>
          <a:blip r:embed="rId2"/>
          <a:stretch>
            <a:fillRect/>
          </a:stretch>
        </p:blipFill>
        <p:spPr>
          <a:xfrm>
            <a:off x="-1" y="857250"/>
            <a:ext cx="9169471" cy="5143500"/>
          </a:xfrm>
          <a:prstGeom prst="rect">
            <a:avLst/>
          </a:prstGeom>
        </p:spPr>
      </p:pic>
    </p:spTree>
    <p:extLst>
      <p:ext uri="{BB962C8B-B14F-4D97-AF65-F5344CB8AC3E}">
        <p14:creationId xmlns:p14="http://schemas.microsoft.com/office/powerpoint/2010/main" val="8285251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60648"/>
            <a:ext cx="6264696" cy="6264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049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1 Corinthians 15: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836712"/>
            <a:ext cx="8342994" cy="5184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144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0387" y="476672"/>
            <a:ext cx="6992620" cy="1015663"/>
          </a:xfrm>
          <a:prstGeom prst="rect">
            <a:avLst/>
          </a:prstGeom>
        </p:spPr>
        <p:txBody>
          <a:bodyPr wrap="none">
            <a:spAutoFit/>
          </a:bodyPr>
          <a:lstStyle/>
          <a:p>
            <a:r>
              <a:rPr lang="en-US" sz="6000" dirty="0">
                <a:latin typeface="Verdana" panose="020B0604030504040204" pitchFamily="34" charset="0"/>
                <a:ea typeface="Calibri" panose="020F0502020204030204" pitchFamily="34" charset="0"/>
                <a:cs typeface="Times New Roman" panose="02020603050405020304" pitchFamily="18" charset="0"/>
              </a:rPr>
              <a:t>The Bible is false </a:t>
            </a:r>
            <a:endParaRPr lang="en-US" sz="6000" dirty="0"/>
          </a:p>
        </p:txBody>
      </p:sp>
      <p:sp>
        <p:nvSpPr>
          <p:cNvPr id="5" name="Rectangle 4"/>
          <p:cNvSpPr/>
          <p:nvPr/>
        </p:nvSpPr>
        <p:spPr>
          <a:xfrm>
            <a:off x="465094" y="2060848"/>
            <a:ext cx="8352928" cy="1015663"/>
          </a:xfrm>
          <a:prstGeom prst="rect">
            <a:avLst/>
          </a:prstGeom>
        </p:spPr>
        <p:txBody>
          <a:bodyPr wrap="square">
            <a:spAutoFit/>
          </a:bodyPr>
          <a:lstStyle/>
          <a:p>
            <a:r>
              <a:rPr lang="en-US" sz="6000" dirty="0">
                <a:latin typeface="Verdana" panose="020B0604030504040204" pitchFamily="34" charset="0"/>
                <a:ea typeface="Calibri" panose="020F0502020204030204" pitchFamily="34" charset="0"/>
                <a:cs typeface="Times New Roman" panose="02020603050405020304" pitchFamily="18" charset="0"/>
              </a:rPr>
              <a:t>Jesus claim is false</a:t>
            </a:r>
            <a:endParaRPr lang="en-US" sz="6000" dirty="0"/>
          </a:p>
        </p:txBody>
      </p:sp>
      <p:sp>
        <p:nvSpPr>
          <p:cNvPr id="6" name="Rectangle 5"/>
          <p:cNvSpPr/>
          <p:nvPr/>
        </p:nvSpPr>
        <p:spPr>
          <a:xfrm>
            <a:off x="467544" y="3501008"/>
            <a:ext cx="8352928" cy="2862322"/>
          </a:xfrm>
          <a:prstGeom prst="rect">
            <a:avLst/>
          </a:prstGeom>
        </p:spPr>
        <p:txBody>
          <a:bodyPr wrap="square">
            <a:spAutoFit/>
          </a:bodyPr>
          <a:lstStyle/>
          <a:p>
            <a:r>
              <a:rPr lang="en-US" sz="6000" dirty="0">
                <a:latin typeface="Verdana" panose="020B0604030504040204" pitchFamily="34" charset="0"/>
                <a:ea typeface="Calibri" panose="020F0502020204030204" pitchFamily="34" charset="0"/>
                <a:cs typeface="Times New Roman" panose="02020603050405020304" pitchFamily="18" charset="0"/>
              </a:rPr>
              <a:t>God does not have the power He claims He has</a:t>
            </a:r>
            <a:endParaRPr lang="en-US" sz="6000" dirty="0"/>
          </a:p>
        </p:txBody>
      </p:sp>
    </p:spTree>
    <p:extLst>
      <p:ext uri="{BB962C8B-B14F-4D97-AF65-F5344CB8AC3E}">
        <p14:creationId xmlns:p14="http://schemas.microsoft.com/office/powerpoint/2010/main" val="8433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404664"/>
            <a:ext cx="8568952" cy="2062103"/>
          </a:xfrm>
          <a:prstGeom prst="rect">
            <a:avLst/>
          </a:prstGeom>
        </p:spPr>
        <p:txBody>
          <a:bodyPr wrap="square">
            <a:spAutoFit/>
          </a:bodyPr>
          <a:lstStyle/>
          <a:p>
            <a:r>
              <a:rPr lang="en-US" sz="3200" b="1" i="1" dirty="0">
                <a:latin typeface="Verdana" panose="020B0604030504040204" pitchFamily="34" charset="0"/>
                <a:ea typeface="Verdana" panose="020B0604030504040204" pitchFamily="34" charset="0"/>
                <a:cs typeface="Verdana" panose="020B0604030504040204" pitchFamily="34" charset="0"/>
              </a:rPr>
              <a:t>"</a:t>
            </a:r>
            <a:r>
              <a:rPr lang="en-US" sz="3200" b="1" i="1" baseline="30000" dirty="0">
                <a:latin typeface="Verdana" panose="020B0604030504040204" pitchFamily="34" charset="0"/>
                <a:ea typeface="Verdana" panose="020B0604030504040204" pitchFamily="34" charset="0"/>
                <a:cs typeface="Verdana" panose="020B0604030504040204" pitchFamily="34" charset="0"/>
              </a:rPr>
              <a:t> 18 </a:t>
            </a:r>
            <a:r>
              <a:rPr lang="en-US" sz="3200" b="1" i="1" dirty="0">
                <a:latin typeface="Verdana" panose="020B0604030504040204" pitchFamily="34" charset="0"/>
                <a:ea typeface="Verdana" panose="020B0604030504040204" pitchFamily="34" charset="0"/>
                <a:cs typeface="Verdana" panose="020B0604030504040204" pitchFamily="34" charset="0"/>
              </a:rPr>
              <a:t>I am the Living One; I was dead, and now look, I am alive for ever and ever! And I hold the keys of death and Hades.”</a:t>
            </a:r>
            <a:r>
              <a:rPr lang="en-US" sz="3200" dirty="0">
                <a:latin typeface="Verdana" panose="020B0604030504040204" pitchFamily="34" charset="0"/>
                <a:ea typeface="Verdana" panose="020B0604030504040204" pitchFamily="34" charset="0"/>
                <a:cs typeface="Verdana" panose="020B0604030504040204" pitchFamily="34" charset="0"/>
              </a:rPr>
              <a:t> Revelation 1:18</a:t>
            </a:r>
          </a:p>
        </p:txBody>
      </p:sp>
      <p:sp>
        <p:nvSpPr>
          <p:cNvPr id="5" name="Rectangle 4"/>
          <p:cNvSpPr/>
          <p:nvPr/>
        </p:nvSpPr>
        <p:spPr>
          <a:xfrm>
            <a:off x="395536" y="3645024"/>
            <a:ext cx="8424936" cy="2062103"/>
          </a:xfrm>
          <a:prstGeom prst="rect">
            <a:avLst/>
          </a:prstGeom>
        </p:spPr>
        <p:txBody>
          <a:bodyPr wrap="square">
            <a:spAutoFit/>
          </a:bodyPr>
          <a:lstStyle/>
          <a:p>
            <a:r>
              <a:rPr lang="en-US" sz="3200" b="1" i="1" dirty="0">
                <a:latin typeface="Verdana" panose="020B0604030504040204" pitchFamily="34" charset="0"/>
                <a:ea typeface="Calibri" panose="020F0502020204030204" pitchFamily="34" charset="0"/>
                <a:cs typeface="Times New Roman" panose="02020603050405020304" pitchFamily="18" charset="0"/>
              </a:rPr>
              <a:t>“Then Jesus came to them and said, “All authority in heaven and on earth has been given to me."</a:t>
            </a:r>
            <a:r>
              <a:rPr lang="en-US" sz="3200" dirty="0">
                <a:latin typeface="Verdana" panose="020B0604030504040204" pitchFamily="34" charset="0"/>
                <a:ea typeface="Calibri" panose="020F0502020204030204" pitchFamily="34" charset="0"/>
                <a:cs typeface="Times New Roman" panose="02020603050405020304" pitchFamily="18" charset="0"/>
              </a:rPr>
              <a:t> - Matthew 28:18 </a:t>
            </a:r>
            <a:endParaRPr lang="en-US" sz="3200" dirty="0"/>
          </a:p>
        </p:txBody>
      </p:sp>
    </p:spTree>
    <p:extLst>
      <p:ext uri="{BB962C8B-B14F-4D97-AF65-F5344CB8AC3E}">
        <p14:creationId xmlns:p14="http://schemas.microsoft.com/office/powerpoint/2010/main" val="185242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1560" y="548680"/>
            <a:ext cx="8352928" cy="1077218"/>
          </a:xfrm>
          <a:prstGeom prst="rect">
            <a:avLst/>
          </a:prstGeom>
        </p:spPr>
        <p:txBody>
          <a:bodyPr wrap="square">
            <a:spAutoFit/>
          </a:bodyPr>
          <a:lstStyle/>
          <a:p>
            <a:r>
              <a:rPr lang="en-US" sz="3200" b="1" i="1" dirty="0">
                <a:latin typeface="Verdana" panose="020B0604030504040204" pitchFamily="34" charset="0"/>
                <a:ea typeface="Calibri" panose="020F0502020204030204" pitchFamily="34" charset="0"/>
                <a:cs typeface="Times New Roman" panose="02020603050405020304" pitchFamily="18" charset="0"/>
              </a:rPr>
              <a:t>"Neither is there salvation in any other name than Christ."</a:t>
            </a:r>
            <a:r>
              <a:rPr lang="en-US" sz="3200" dirty="0">
                <a:latin typeface="Verdana" panose="020B0604030504040204" pitchFamily="34" charset="0"/>
                <a:ea typeface="Calibri" panose="020F0502020204030204" pitchFamily="34" charset="0"/>
                <a:cs typeface="Times New Roman" panose="02020603050405020304" pitchFamily="18" charset="0"/>
              </a:rPr>
              <a:t> Acts 4:12</a:t>
            </a:r>
            <a:endParaRPr lang="en-US" sz="3200" dirty="0"/>
          </a:p>
        </p:txBody>
      </p:sp>
      <p:sp>
        <p:nvSpPr>
          <p:cNvPr id="5" name="Rectangle 4"/>
          <p:cNvSpPr/>
          <p:nvPr/>
        </p:nvSpPr>
        <p:spPr>
          <a:xfrm>
            <a:off x="611560" y="2413338"/>
            <a:ext cx="8280920" cy="3539430"/>
          </a:xfrm>
          <a:prstGeom prst="rect">
            <a:avLst/>
          </a:prstGeom>
        </p:spPr>
        <p:txBody>
          <a:bodyPr wrap="square">
            <a:spAutoFit/>
          </a:bodyPr>
          <a:lstStyle/>
          <a:p>
            <a:r>
              <a:rPr lang="en-US" sz="3200" b="1" i="1" dirty="0">
                <a:latin typeface="Verdana" panose="020B0604030504040204" pitchFamily="34" charset="0"/>
                <a:ea typeface="Calibri" panose="020F0502020204030204" pitchFamily="34" charset="0"/>
                <a:cs typeface="Times New Roman" panose="02020603050405020304" pitchFamily="18" charset="0"/>
              </a:rPr>
              <a:t>“And if the Spirit of him who raised Jesus from the dead is living in you, he who raised Christ from the dead will also give life to your mortal bodies because of[a] his Spirit who lives in you.” </a:t>
            </a:r>
            <a:r>
              <a:rPr lang="en-US" sz="3200" dirty="0">
                <a:latin typeface="Verdana" panose="020B0604030504040204" pitchFamily="34" charset="0"/>
                <a:ea typeface="Calibri" panose="020F0502020204030204" pitchFamily="34" charset="0"/>
                <a:cs typeface="Times New Roman" panose="02020603050405020304" pitchFamily="18" charset="0"/>
              </a:rPr>
              <a:t>Romans 8:11</a:t>
            </a:r>
            <a:endParaRPr lang="en-US" sz="3200" dirty="0"/>
          </a:p>
        </p:txBody>
      </p:sp>
    </p:spTree>
    <p:extLst>
      <p:ext uri="{BB962C8B-B14F-4D97-AF65-F5344CB8AC3E}">
        <p14:creationId xmlns:p14="http://schemas.microsoft.com/office/powerpoint/2010/main" val="249661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 result for EVIDENC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908720"/>
            <a:ext cx="8020050" cy="4629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4122928"/>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902</TotalTime>
  <Words>520</Words>
  <Application>Microsoft Office PowerPoint</Application>
  <PresentationFormat>On-screen Show (4:3)</PresentationFormat>
  <Paragraphs>47</Paragraphs>
  <Slides>37</Slides>
  <Notes>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37</vt:i4>
      </vt:variant>
    </vt:vector>
  </HeadingPairs>
  <TitlesOfParts>
    <vt:vector size="45" baseType="lpstr">
      <vt:lpstr>Arial</vt:lpstr>
      <vt:lpstr>Calibri</vt:lpstr>
      <vt:lpstr>Calibri Light</vt:lpstr>
      <vt:lpstr>Segoe UI Semibold</vt:lpstr>
      <vt:lpstr>Times New Roman</vt:lpstr>
      <vt:lpstr>Verdana</vt:lpstr>
      <vt:lpstr>Blank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Queensland Rail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Thaow, Xao</dc:creator>
  <cp:lastModifiedBy>Xao Thaow</cp:lastModifiedBy>
  <cp:revision>84</cp:revision>
  <dcterms:created xsi:type="dcterms:W3CDTF">2016-09-07T22:59:47Z</dcterms:created>
  <dcterms:modified xsi:type="dcterms:W3CDTF">2018-04-14T21:29:58Z</dcterms:modified>
</cp:coreProperties>
</file>