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70" r:id="rId3"/>
    <p:sldId id="256" r:id="rId4"/>
    <p:sldId id="266" r:id="rId5"/>
    <p:sldId id="271" r:id="rId6"/>
    <p:sldId id="272" r:id="rId7"/>
    <p:sldId id="269" r:id="rId8"/>
    <p:sldId id="274" r:id="rId9"/>
    <p:sldId id="275" r:id="rId10"/>
    <p:sldId id="276" r:id="rId11"/>
    <p:sldId id="27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0051" autoAdjust="0"/>
    <p:restoredTop sz="94660"/>
  </p:normalViewPr>
  <p:slideViewPr>
    <p:cSldViewPr snapToGrid="0">
      <p:cViewPr varScale="1">
        <p:scale>
          <a:sx n="46" d="100"/>
          <a:sy n="46" d="100"/>
        </p:scale>
        <p:origin x="66" y="654"/>
      </p:cViewPr>
      <p:guideLst/>
    </p:cSldViewPr>
  </p:slideViewPr>
  <p:notesTextViewPr>
    <p:cViewPr>
      <p:scale>
        <a:sx n="1" d="1"/>
        <a:sy n="1" d="1"/>
      </p:scale>
      <p:origin x="0" y="0"/>
    </p:cViewPr>
  </p:notesTextViewPr>
  <p:sorterViewPr>
    <p:cViewPr varScale="1">
      <p:scale>
        <a:sx n="100" d="100"/>
        <a:sy n="100" d="100"/>
      </p:scale>
      <p:origin x="0" y="-23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13/05/2018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49629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13/05/2018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729952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13/05/2018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250967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13/05/2018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83137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925752-17A4-4A89-A884-9052246C2C98}" type="datetimeFigureOut">
              <a:rPr lang="en-AU" smtClean="0"/>
              <a:t>13/05/2018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85319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0925752-17A4-4A89-A884-9052246C2C98}" type="datetimeFigureOut">
              <a:rPr lang="en-AU" smtClean="0"/>
              <a:t>13/05/2018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916427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0925752-17A4-4A89-A884-9052246C2C98}" type="datetimeFigureOut">
              <a:rPr lang="en-AU" smtClean="0"/>
              <a:t>13/05/2018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61541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B0925752-17A4-4A89-A884-9052246C2C98}" type="datetimeFigureOut">
              <a:rPr lang="en-AU" smtClean="0"/>
              <a:t>13/05/2018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916850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925752-17A4-4A89-A884-9052246C2C98}" type="datetimeFigureOut">
              <a:rPr lang="en-AU" smtClean="0"/>
              <a:t>13/05/2018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84000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13/05/2018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744105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13/05/2018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395729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25752-17A4-4A89-A884-9052246C2C98}" type="datetimeFigureOut">
              <a:rPr lang="en-AU" smtClean="0"/>
              <a:t>13/05/2018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D26B1-C14F-460E-B3FD-861D7CFEBD0A}" type="slidenum">
              <a:rPr lang="en-AU" smtClean="0"/>
              <a:t>‹#›</a:t>
            </a:fld>
            <a:endParaRPr lang="en-AU"/>
          </a:p>
        </p:txBody>
      </p:sp>
    </p:spTree>
    <p:extLst>
      <p:ext uri="{BB962C8B-B14F-4D97-AF65-F5344CB8AC3E}">
        <p14:creationId xmlns:p14="http://schemas.microsoft.com/office/powerpoint/2010/main" val="46813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4" name="Picture 3"/>
          <p:cNvPicPr>
            <a:picLocks noChangeAspect="1"/>
          </p:cNvPicPr>
          <p:nvPr/>
        </p:nvPicPr>
        <p:blipFill>
          <a:blip r:embed="rId2"/>
          <a:stretch>
            <a:fillRect/>
          </a:stretch>
        </p:blipFill>
        <p:spPr>
          <a:xfrm>
            <a:off x="334851" y="238729"/>
            <a:ext cx="11568327" cy="6542468"/>
          </a:xfrm>
          <a:prstGeom prst="rect">
            <a:avLst/>
          </a:prstGeom>
        </p:spPr>
      </p:pic>
      <p:sp>
        <p:nvSpPr>
          <p:cNvPr id="5" name="Title 1"/>
          <p:cNvSpPr txBox="1">
            <a:spLocks/>
          </p:cNvSpPr>
          <p:nvPr/>
        </p:nvSpPr>
        <p:spPr>
          <a:xfrm>
            <a:off x="450761" y="57092"/>
            <a:ext cx="11568327"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5000" spc="600" dirty="0" smtClean="0">
                <a:solidFill>
                  <a:schemeClr val="bg1"/>
                </a:solidFill>
                <a:latin typeface="Arial Narrow" panose="020B0606020202030204" pitchFamily="34" charset="0"/>
              </a:rPr>
              <a:t>Rips: Australia’s biggest ocean killer</a:t>
            </a:r>
            <a:endParaRPr lang="en-AU" sz="5000" spc="60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6210102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775854" y="184872"/>
            <a:ext cx="10640291" cy="6650182"/>
          </a:xfrm>
          <a:prstGeom prst="rect">
            <a:avLst/>
          </a:prstGeom>
        </p:spPr>
      </p:pic>
      <p:sp>
        <p:nvSpPr>
          <p:cNvPr id="8" name="Title 1"/>
          <p:cNvSpPr txBox="1">
            <a:spLocks/>
          </p:cNvSpPr>
          <p:nvPr/>
        </p:nvSpPr>
        <p:spPr>
          <a:xfrm>
            <a:off x="1056068" y="2886508"/>
            <a:ext cx="7344762"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AU" sz="5400" spc="600" dirty="0">
              <a:solidFill>
                <a:schemeClr val="tx1">
                  <a:lumMod val="50000"/>
                  <a:lumOff val="50000"/>
                </a:schemeClr>
              </a:solidFill>
              <a:latin typeface="Arial Narrow" panose="020B0606020202030204" pitchFamily="34" charset="0"/>
            </a:endParaRPr>
          </a:p>
        </p:txBody>
      </p:sp>
      <p:sp>
        <p:nvSpPr>
          <p:cNvPr id="4" name="TextBox 3"/>
          <p:cNvSpPr txBox="1"/>
          <p:nvPr/>
        </p:nvSpPr>
        <p:spPr>
          <a:xfrm>
            <a:off x="1056068" y="1040107"/>
            <a:ext cx="7714445" cy="1754326"/>
          </a:xfrm>
          <a:prstGeom prst="rect">
            <a:avLst/>
          </a:prstGeom>
          <a:noFill/>
        </p:spPr>
        <p:txBody>
          <a:bodyPr wrap="square" rtlCol="0">
            <a:spAutoFit/>
          </a:bodyPr>
          <a:lstStyle/>
          <a:p>
            <a:r>
              <a:rPr lang="en-AU" sz="5400" spc="600" dirty="0" smtClean="0">
                <a:solidFill>
                  <a:schemeClr val="tx1">
                    <a:lumMod val="65000"/>
                    <a:lumOff val="35000"/>
                  </a:schemeClr>
                </a:solidFill>
                <a:latin typeface="Arial Narrow" panose="020B0606020202030204" pitchFamily="34" charset="0"/>
              </a:rPr>
              <a:t>God approaches us like a father</a:t>
            </a:r>
            <a:endParaRPr lang="en-AU" sz="5400" spc="600"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4542445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775854" y="184872"/>
            <a:ext cx="10640291" cy="6650182"/>
          </a:xfrm>
          <a:prstGeom prst="rect">
            <a:avLst/>
          </a:prstGeom>
        </p:spPr>
      </p:pic>
      <p:sp>
        <p:nvSpPr>
          <p:cNvPr id="8" name="Title 1"/>
          <p:cNvSpPr txBox="1">
            <a:spLocks/>
          </p:cNvSpPr>
          <p:nvPr/>
        </p:nvSpPr>
        <p:spPr>
          <a:xfrm>
            <a:off x="1056068" y="2886508"/>
            <a:ext cx="7344762"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AU" sz="5400" spc="600" dirty="0">
              <a:solidFill>
                <a:schemeClr val="tx1">
                  <a:lumMod val="50000"/>
                  <a:lumOff val="50000"/>
                </a:schemeClr>
              </a:solidFill>
              <a:latin typeface="Arial Narrow" panose="020B0606020202030204" pitchFamily="34" charset="0"/>
            </a:endParaRPr>
          </a:p>
        </p:txBody>
      </p:sp>
    </p:spTree>
    <p:extLst>
      <p:ext uri="{BB962C8B-B14F-4D97-AF65-F5344CB8AC3E}">
        <p14:creationId xmlns:p14="http://schemas.microsoft.com/office/powerpoint/2010/main" val="1929511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6975" y="115334"/>
            <a:ext cx="10650828" cy="6572918"/>
          </a:xfrm>
          <a:prstGeom prst="rect">
            <a:avLst/>
          </a:prstGeom>
        </p:spPr>
      </p:pic>
      <p:sp>
        <p:nvSpPr>
          <p:cNvPr id="5" name="Title 1"/>
          <p:cNvSpPr txBox="1">
            <a:spLocks/>
          </p:cNvSpPr>
          <p:nvPr/>
        </p:nvSpPr>
        <p:spPr>
          <a:xfrm>
            <a:off x="746975" y="4956870"/>
            <a:ext cx="10650828"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smtClean="0">
                <a:solidFill>
                  <a:schemeClr val="bg1"/>
                </a:solidFill>
                <a:latin typeface="Arial Narrow" panose="020B0606020202030204" pitchFamily="34" charset="0"/>
              </a:rPr>
              <a:t>work with it not against it</a:t>
            </a:r>
            <a:endParaRPr lang="en-AU" spc="60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98412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7" name="Picture 6"/>
          <p:cNvPicPr>
            <a:picLocks noChangeAspect="1"/>
          </p:cNvPicPr>
          <p:nvPr/>
        </p:nvPicPr>
        <p:blipFill>
          <a:blip r:embed="rId2"/>
          <a:stretch>
            <a:fillRect/>
          </a:stretch>
        </p:blipFill>
        <p:spPr>
          <a:xfrm>
            <a:off x="775853" y="515236"/>
            <a:ext cx="10640291" cy="5989454"/>
          </a:xfrm>
          <a:prstGeom prst="rect">
            <a:avLst/>
          </a:prstGeom>
        </p:spPr>
      </p:pic>
      <p:pic>
        <p:nvPicPr>
          <p:cNvPr id="6" name="Picture 5"/>
          <p:cNvPicPr>
            <a:picLocks noChangeAspect="1"/>
          </p:cNvPicPr>
          <p:nvPr/>
        </p:nvPicPr>
        <p:blipFill>
          <a:blip r:embed="rId3"/>
          <a:stretch>
            <a:fillRect/>
          </a:stretch>
        </p:blipFill>
        <p:spPr>
          <a:xfrm>
            <a:off x="775852" y="184872"/>
            <a:ext cx="10640291" cy="6650182"/>
          </a:xfrm>
          <a:prstGeom prst="rect">
            <a:avLst/>
          </a:prstGeom>
        </p:spPr>
      </p:pic>
      <p:sp>
        <p:nvSpPr>
          <p:cNvPr id="8" name="Title 1"/>
          <p:cNvSpPr txBox="1">
            <a:spLocks/>
          </p:cNvSpPr>
          <p:nvPr/>
        </p:nvSpPr>
        <p:spPr>
          <a:xfrm>
            <a:off x="311727" y="1685637"/>
            <a:ext cx="8063345"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smtClean="0">
                <a:solidFill>
                  <a:schemeClr val="tx1">
                    <a:lumMod val="50000"/>
                    <a:lumOff val="50000"/>
                  </a:schemeClr>
                </a:solidFill>
                <a:latin typeface="Arial Narrow" panose="020B0606020202030204" pitchFamily="34" charset="0"/>
              </a:rPr>
              <a:t>following Jesus </a:t>
            </a:r>
            <a:r>
              <a:rPr lang="en-AU" spc="600" dirty="0" smtClean="0">
                <a:latin typeface="Arial Narrow" panose="020B0606020202030204" pitchFamily="34" charset="0"/>
              </a:rPr>
              <a:t/>
            </a:r>
            <a:br>
              <a:rPr lang="en-AU" spc="600" dirty="0" smtClean="0">
                <a:latin typeface="Arial Narrow" panose="020B0606020202030204" pitchFamily="34" charset="0"/>
              </a:rPr>
            </a:br>
            <a:endParaRPr lang="en-AU" sz="900" spc="600" dirty="0" smtClean="0">
              <a:latin typeface="Arial Narrow" panose="020B0606020202030204" pitchFamily="34" charset="0"/>
            </a:endParaRPr>
          </a:p>
          <a:p>
            <a:endParaRPr lang="en-AU" sz="900" spc="600" dirty="0">
              <a:latin typeface="Arial Narrow" panose="020B0606020202030204" pitchFamily="34" charset="0"/>
            </a:endParaRPr>
          </a:p>
          <a:p>
            <a:r>
              <a:rPr lang="en-AU" spc="600" dirty="0" smtClean="0">
                <a:solidFill>
                  <a:schemeClr val="tx1">
                    <a:lumMod val="50000"/>
                    <a:lumOff val="50000"/>
                  </a:schemeClr>
                </a:solidFill>
                <a:latin typeface="Arial Narrow" panose="020B0606020202030204" pitchFamily="34" charset="0"/>
              </a:rPr>
              <a:t>finding a balance</a:t>
            </a:r>
            <a:endParaRPr lang="en-AU" spc="600" dirty="0">
              <a:solidFill>
                <a:schemeClr val="tx1">
                  <a:lumMod val="50000"/>
                  <a:lumOff val="50000"/>
                </a:schemeClr>
              </a:solidFill>
              <a:latin typeface="Arial Narrow" panose="020B0606020202030204" pitchFamily="34" charset="0"/>
            </a:endParaRPr>
          </a:p>
        </p:txBody>
      </p:sp>
      <p:sp>
        <p:nvSpPr>
          <p:cNvPr id="9" name="Rectangle 8"/>
          <p:cNvSpPr/>
          <p:nvPr/>
        </p:nvSpPr>
        <p:spPr>
          <a:xfrm>
            <a:off x="1350817" y="1891145"/>
            <a:ext cx="5985164" cy="103908"/>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30955731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21" y="167425"/>
            <a:ext cx="11590986" cy="6109365"/>
          </a:xfrm>
          <a:prstGeom prst="rect">
            <a:avLst/>
          </a:prstGeom>
        </p:spPr>
        <p:txBody>
          <a:bodyPr wrap="square">
            <a:spAutoFit/>
          </a:bodyPr>
          <a:lstStyle/>
          <a:p>
            <a:pPr algn="just"/>
            <a:r>
              <a:rPr lang="en-AU" sz="3900" spc="300" dirty="0">
                <a:solidFill>
                  <a:schemeClr val="bg1"/>
                </a:solidFill>
                <a:latin typeface="Arial Narrow" panose="020B0606020202030204" pitchFamily="34" charset="0"/>
              </a:rPr>
              <a:t>You know, brothers and sisters, that our visit to you was not without results. </a:t>
            </a:r>
            <a:r>
              <a:rPr lang="en-AU" sz="3900" spc="300" dirty="0" smtClean="0">
                <a:solidFill>
                  <a:schemeClr val="bg1"/>
                </a:solidFill>
                <a:latin typeface="Arial Narrow" panose="020B0606020202030204" pitchFamily="34" charset="0"/>
              </a:rPr>
              <a:t>We </a:t>
            </a:r>
            <a:r>
              <a:rPr lang="en-AU" sz="3900" spc="300" dirty="0">
                <a:solidFill>
                  <a:schemeClr val="bg1"/>
                </a:solidFill>
                <a:latin typeface="Arial Narrow" panose="020B0606020202030204" pitchFamily="34" charset="0"/>
              </a:rPr>
              <a:t>had previously suffered and been treated outrageously in Philippi, as you know, but with the help of our God we dared to tell you his gospel in the face of strong opposition. </a:t>
            </a:r>
            <a:r>
              <a:rPr lang="en-AU" sz="3900" spc="300" dirty="0" smtClean="0">
                <a:solidFill>
                  <a:schemeClr val="bg1"/>
                </a:solidFill>
                <a:latin typeface="Arial Narrow" panose="020B0606020202030204" pitchFamily="34" charset="0"/>
              </a:rPr>
              <a:t>For </a:t>
            </a:r>
            <a:r>
              <a:rPr lang="en-AU" sz="3900" spc="300" dirty="0">
                <a:solidFill>
                  <a:schemeClr val="bg1"/>
                </a:solidFill>
                <a:latin typeface="Arial Narrow" panose="020B0606020202030204" pitchFamily="34" charset="0"/>
              </a:rPr>
              <a:t>the appeal we make does not spring from error or impure motives, nor are we trying to trick you. </a:t>
            </a:r>
            <a:r>
              <a:rPr lang="en-AU" sz="3900" b="1" spc="300" baseline="30000" dirty="0">
                <a:solidFill>
                  <a:schemeClr val="bg1"/>
                </a:solidFill>
                <a:latin typeface="Arial Narrow" panose="020B0606020202030204" pitchFamily="34" charset="0"/>
              </a:rPr>
              <a:t> </a:t>
            </a:r>
            <a:r>
              <a:rPr lang="en-AU" sz="3900" spc="300" dirty="0">
                <a:solidFill>
                  <a:schemeClr val="bg1"/>
                </a:solidFill>
                <a:latin typeface="Arial Narrow" panose="020B0606020202030204" pitchFamily="34" charset="0"/>
              </a:rPr>
              <a:t>On the contrary, we speak as those approved by God to be entrusted with the gospel. We are not trying to please people but God, who tests our hearts.</a:t>
            </a:r>
            <a:r>
              <a:rPr lang="en-AU" sz="4000" spc="300" dirty="0">
                <a:solidFill>
                  <a:schemeClr val="bg1"/>
                </a:solidFill>
                <a:latin typeface="Arial Narrow" panose="020B0606020202030204" pitchFamily="34" charset="0"/>
              </a:rPr>
              <a:t> </a:t>
            </a:r>
            <a:endParaRPr lang="en-AU" sz="4000" b="0" i="0" spc="300" dirty="0">
              <a:solidFill>
                <a:schemeClr val="bg1"/>
              </a:solidFill>
              <a:effectLst/>
              <a:latin typeface="Arial Narrow" panose="020B0606020202030204" pitchFamily="34" charset="0"/>
            </a:endParaRPr>
          </a:p>
        </p:txBody>
      </p:sp>
    </p:spTree>
    <p:extLst>
      <p:ext uri="{BB962C8B-B14F-4D97-AF65-F5344CB8AC3E}">
        <p14:creationId xmlns:p14="http://schemas.microsoft.com/office/powerpoint/2010/main" val="40502688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3337" y="0"/>
            <a:ext cx="11590986" cy="7032694"/>
          </a:xfrm>
          <a:prstGeom prst="rect">
            <a:avLst/>
          </a:prstGeom>
        </p:spPr>
        <p:txBody>
          <a:bodyPr wrap="square">
            <a:spAutoFit/>
          </a:bodyPr>
          <a:lstStyle/>
          <a:p>
            <a:pPr algn="just"/>
            <a:r>
              <a:rPr lang="en-AU" sz="3900" spc="300" dirty="0" smtClean="0">
                <a:solidFill>
                  <a:schemeClr val="bg1"/>
                </a:solidFill>
                <a:latin typeface="Arial Narrow" panose="020B0606020202030204" pitchFamily="34" charset="0"/>
              </a:rPr>
              <a:t>You </a:t>
            </a:r>
            <a:r>
              <a:rPr lang="en-AU" sz="3900" spc="300" dirty="0">
                <a:solidFill>
                  <a:schemeClr val="bg1"/>
                </a:solidFill>
                <a:latin typeface="Arial Narrow" panose="020B0606020202030204" pitchFamily="34" charset="0"/>
              </a:rPr>
              <a:t>know we never used flattery, nor did we put on a mask to cover up greed – God is our witness. </a:t>
            </a:r>
            <a:r>
              <a:rPr lang="en-AU" sz="3900" spc="300" dirty="0" smtClean="0">
                <a:solidFill>
                  <a:schemeClr val="bg1"/>
                </a:solidFill>
                <a:latin typeface="Arial Narrow" panose="020B0606020202030204" pitchFamily="34" charset="0"/>
              </a:rPr>
              <a:t>We </a:t>
            </a:r>
            <a:r>
              <a:rPr lang="en-AU" sz="3900" spc="300" dirty="0">
                <a:solidFill>
                  <a:schemeClr val="bg1"/>
                </a:solidFill>
                <a:latin typeface="Arial Narrow" panose="020B0606020202030204" pitchFamily="34" charset="0"/>
              </a:rPr>
              <a:t>were not looking for praise from people, not from you or anyone else, even though as apostles of Christ we could have asserted our authority. </a:t>
            </a:r>
            <a:r>
              <a:rPr lang="en-AU" sz="3900" spc="300" dirty="0" smtClean="0">
                <a:solidFill>
                  <a:schemeClr val="bg1"/>
                </a:solidFill>
                <a:latin typeface="Arial Narrow" panose="020B0606020202030204" pitchFamily="34" charset="0"/>
              </a:rPr>
              <a:t>Instead</a:t>
            </a:r>
            <a:r>
              <a:rPr lang="en-AU" sz="3900" spc="300" dirty="0">
                <a:solidFill>
                  <a:schemeClr val="bg1"/>
                </a:solidFill>
                <a:latin typeface="Arial Narrow" panose="020B0606020202030204" pitchFamily="34" charset="0"/>
              </a:rPr>
              <a:t>, we were like young </a:t>
            </a:r>
            <a:r>
              <a:rPr lang="en-AU" sz="3900" spc="300" dirty="0" smtClean="0">
                <a:solidFill>
                  <a:schemeClr val="bg1"/>
                </a:solidFill>
                <a:latin typeface="Arial Narrow" panose="020B0606020202030204" pitchFamily="34" charset="0"/>
              </a:rPr>
              <a:t>children</a:t>
            </a:r>
            <a:r>
              <a:rPr lang="en-AU" sz="3900" spc="300" dirty="0">
                <a:solidFill>
                  <a:schemeClr val="bg1"/>
                </a:solidFill>
                <a:latin typeface="Arial Narrow" panose="020B0606020202030204" pitchFamily="34" charset="0"/>
              </a:rPr>
              <a:t> among you.</a:t>
            </a:r>
          </a:p>
          <a:p>
            <a:pPr algn="just"/>
            <a:endParaRPr lang="en-AU" sz="1100" spc="300" dirty="0" smtClean="0">
              <a:solidFill>
                <a:schemeClr val="bg1"/>
              </a:solidFill>
              <a:latin typeface="Arial Narrow" panose="020B0606020202030204" pitchFamily="34" charset="0"/>
            </a:endParaRPr>
          </a:p>
          <a:p>
            <a:pPr algn="just"/>
            <a:r>
              <a:rPr lang="en-AU" sz="3900" spc="300" dirty="0" smtClean="0">
                <a:solidFill>
                  <a:schemeClr val="bg1"/>
                </a:solidFill>
                <a:latin typeface="Arial Narrow" panose="020B0606020202030204" pitchFamily="34" charset="0"/>
              </a:rPr>
              <a:t>Just </a:t>
            </a:r>
            <a:r>
              <a:rPr lang="en-AU" sz="3900" spc="300" dirty="0">
                <a:solidFill>
                  <a:schemeClr val="bg1"/>
                </a:solidFill>
                <a:latin typeface="Arial Narrow" panose="020B0606020202030204" pitchFamily="34" charset="0"/>
              </a:rPr>
              <a:t>as a nursing mother cares for her children, </a:t>
            </a:r>
            <a:r>
              <a:rPr lang="en-AU" sz="3900" spc="300" dirty="0" smtClean="0">
                <a:solidFill>
                  <a:schemeClr val="bg1"/>
                </a:solidFill>
                <a:latin typeface="Arial Narrow" panose="020B0606020202030204" pitchFamily="34" charset="0"/>
              </a:rPr>
              <a:t>so </a:t>
            </a:r>
            <a:r>
              <a:rPr lang="en-AU" sz="3900" spc="300" dirty="0">
                <a:solidFill>
                  <a:schemeClr val="bg1"/>
                </a:solidFill>
                <a:latin typeface="Arial Narrow" panose="020B0606020202030204" pitchFamily="34" charset="0"/>
              </a:rPr>
              <a:t>we cared for you. Because we loved you so much, we were delighted to share with you not only the gospel of God but our lives as well. </a:t>
            </a:r>
            <a:endParaRPr lang="en-AU" sz="3900" b="0" i="0" spc="300" dirty="0">
              <a:solidFill>
                <a:schemeClr val="bg1"/>
              </a:solidFill>
              <a:effectLst/>
              <a:latin typeface="Arial Narrow" panose="020B0606020202030204" pitchFamily="34" charset="0"/>
            </a:endParaRPr>
          </a:p>
        </p:txBody>
      </p:sp>
    </p:spTree>
    <p:extLst>
      <p:ext uri="{BB962C8B-B14F-4D97-AF65-F5344CB8AC3E}">
        <p14:creationId xmlns:p14="http://schemas.microsoft.com/office/powerpoint/2010/main" val="10176439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579" y="103031"/>
            <a:ext cx="11590986" cy="6247864"/>
          </a:xfrm>
          <a:prstGeom prst="rect">
            <a:avLst/>
          </a:prstGeom>
        </p:spPr>
        <p:txBody>
          <a:bodyPr wrap="square">
            <a:spAutoFit/>
          </a:bodyPr>
          <a:lstStyle/>
          <a:p>
            <a:pPr algn="just"/>
            <a:r>
              <a:rPr lang="en-AU" sz="3900" spc="300" dirty="0" smtClean="0">
                <a:solidFill>
                  <a:schemeClr val="bg1"/>
                </a:solidFill>
                <a:latin typeface="Arial Narrow" panose="020B0606020202030204" pitchFamily="34" charset="0"/>
              </a:rPr>
              <a:t>Surely </a:t>
            </a:r>
            <a:r>
              <a:rPr lang="en-AU" sz="3900" spc="300" dirty="0">
                <a:solidFill>
                  <a:schemeClr val="bg1"/>
                </a:solidFill>
                <a:latin typeface="Arial Narrow" panose="020B0606020202030204" pitchFamily="34" charset="0"/>
              </a:rPr>
              <a:t>you remember, brothers and sisters, our toil and hardship; we worked night and day in order not to be a burden to anyone while we preached the gospel of God to you. </a:t>
            </a:r>
            <a:r>
              <a:rPr lang="en-AU" sz="3900" b="1" spc="300" baseline="30000" dirty="0">
                <a:solidFill>
                  <a:schemeClr val="bg1"/>
                </a:solidFill>
                <a:latin typeface="Arial Narrow" panose="020B0606020202030204" pitchFamily="34" charset="0"/>
              </a:rPr>
              <a:t> </a:t>
            </a:r>
            <a:r>
              <a:rPr lang="en-AU" sz="3900" spc="300" dirty="0">
                <a:solidFill>
                  <a:schemeClr val="bg1"/>
                </a:solidFill>
                <a:latin typeface="Arial Narrow" panose="020B0606020202030204" pitchFamily="34" charset="0"/>
              </a:rPr>
              <a:t>You are witnesses, and so is God, of how holy, righteous and blameless we were among you who believed. </a:t>
            </a:r>
            <a:r>
              <a:rPr lang="en-AU" sz="3900" b="1" spc="300" baseline="30000" dirty="0">
                <a:solidFill>
                  <a:schemeClr val="bg1"/>
                </a:solidFill>
                <a:latin typeface="Arial Narrow" panose="020B0606020202030204" pitchFamily="34" charset="0"/>
              </a:rPr>
              <a:t> </a:t>
            </a:r>
            <a:r>
              <a:rPr lang="en-AU" sz="3900" spc="300" dirty="0">
                <a:solidFill>
                  <a:schemeClr val="bg1"/>
                </a:solidFill>
                <a:latin typeface="Arial Narrow" panose="020B0606020202030204" pitchFamily="34" charset="0"/>
              </a:rPr>
              <a:t>For you know that we dealt with each of you as a father deals with his own children, </a:t>
            </a:r>
            <a:r>
              <a:rPr lang="en-AU" sz="3900" spc="300" dirty="0" smtClean="0">
                <a:solidFill>
                  <a:schemeClr val="bg1"/>
                </a:solidFill>
                <a:latin typeface="Arial Narrow" panose="020B0606020202030204" pitchFamily="34" charset="0"/>
              </a:rPr>
              <a:t>encouraging</a:t>
            </a:r>
            <a:r>
              <a:rPr lang="en-AU" sz="3900" spc="300" dirty="0">
                <a:solidFill>
                  <a:schemeClr val="bg1"/>
                </a:solidFill>
                <a:latin typeface="Arial Narrow" panose="020B0606020202030204" pitchFamily="34" charset="0"/>
              </a:rPr>
              <a:t>, comforting and urging you to live lives worthy of God, who calls you into his kingdom and glory.</a:t>
            </a:r>
            <a:endParaRPr lang="en-AU" sz="3900" b="0" i="0" spc="300" dirty="0">
              <a:solidFill>
                <a:schemeClr val="bg1"/>
              </a:solidFill>
              <a:effectLst/>
              <a:latin typeface="Arial Narrow" panose="020B0606020202030204" pitchFamily="34" charset="0"/>
            </a:endParaRPr>
          </a:p>
        </p:txBody>
      </p:sp>
    </p:spTree>
    <p:extLst>
      <p:ext uri="{BB962C8B-B14F-4D97-AF65-F5344CB8AC3E}">
        <p14:creationId xmlns:p14="http://schemas.microsoft.com/office/powerpoint/2010/main" val="2392644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775854" y="184872"/>
            <a:ext cx="10640291" cy="6650182"/>
          </a:xfrm>
          <a:prstGeom prst="rect">
            <a:avLst/>
          </a:prstGeom>
        </p:spPr>
      </p:pic>
      <p:sp>
        <p:nvSpPr>
          <p:cNvPr id="8" name="Title 1"/>
          <p:cNvSpPr txBox="1">
            <a:spLocks/>
          </p:cNvSpPr>
          <p:nvPr/>
        </p:nvSpPr>
        <p:spPr>
          <a:xfrm>
            <a:off x="1056068" y="2886508"/>
            <a:ext cx="7344762"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AU" sz="5400" spc="600" dirty="0">
              <a:solidFill>
                <a:schemeClr val="tx1">
                  <a:lumMod val="50000"/>
                  <a:lumOff val="50000"/>
                </a:schemeClr>
              </a:solidFill>
              <a:latin typeface="Arial Narrow" panose="020B0606020202030204" pitchFamily="34" charset="0"/>
            </a:endParaRPr>
          </a:p>
        </p:txBody>
      </p:sp>
      <p:sp>
        <p:nvSpPr>
          <p:cNvPr id="4" name="TextBox 3"/>
          <p:cNvSpPr txBox="1"/>
          <p:nvPr/>
        </p:nvSpPr>
        <p:spPr>
          <a:xfrm>
            <a:off x="871226" y="2024784"/>
            <a:ext cx="7714445" cy="2585323"/>
          </a:xfrm>
          <a:prstGeom prst="rect">
            <a:avLst/>
          </a:prstGeom>
          <a:noFill/>
        </p:spPr>
        <p:txBody>
          <a:bodyPr wrap="square" rtlCol="0">
            <a:spAutoFit/>
          </a:bodyPr>
          <a:lstStyle/>
          <a:p>
            <a:r>
              <a:rPr lang="en-AU" sz="5400" spc="600" dirty="0" smtClean="0">
                <a:solidFill>
                  <a:schemeClr val="tx1">
                    <a:lumMod val="65000"/>
                    <a:lumOff val="35000"/>
                  </a:schemeClr>
                </a:solidFill>
                <a:latin typeface="Arial Narrow" panose="020B0606020202030204" pitchFamily="34" charset="0"/>
              </a:rPr>
              <a:t>… a young child</a:t>
            </a:r>
          </a:p>
          <a:p>
            <a:r>
              <a:rPr lang="en-AU" sz="5400" spc="600" dirty="0" smtClean="0">
                <a:solidFill>
                  <a:schemeClr val="tx1">
                    <a:lumMod val="65000"/>
                    <a:lumOff val="35000"/>
                  </a:schemeClr>
                </a:solidFill>
                <a:latin typeface="Arial Narrow" panose="020B0606020202030204" pitchFamily="34" charset="0"/>
              </a:rPr>
              <a:t>  … a nursing mother</a:t>
            </a:r>
          </a:p>
          <a:p>
            <a:r>
              <a:rPr lang="en-AU" sz="5400" spc="600" dirty="0">
                <a:solidFill>
                  <a:schemeClr val="tx1">
                    <a:lumMod val="65000"/>
                    <a:lumOff val="35000"/>
                  </a:schemeClr>
                </a:solidFill>
                <a:latin typeface="Arial Narrow" panose="020B0606020202030204" pitchFamily="34" charset="0"/>
              </a:rPr>
              <a:t> </a:t>
            </a:r>
            <a:r>
              <a:rPr lang="en-AU" sz="5400" spc="600" dirty="0" smtClean="0">
                <a:solidFill>
                  <a:schemeClr val="tx1">
                    <a:lumMod val="65000"/>
                    <a:lumOff val="35000"/>
                  </a:schemeClr>
                </a:solidFill>
                <a:latin typeface="Arial Narrow" panose="020B0606020202030204" pitchFamily="34" charset="0"/>
              </a:rPr>
              <a:t>   … a father</a:t>
            </a:r>
            <a:endParaRPr lang="en-AU" sz="5400" spc="600"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267921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775854" y="184872"/>
            <a:ext cx="10640291" cy="6650182"/>
          </a:xfrm>
          <a:prstGeom prst="rect">
            <a:avLst/>
          </a:prstGeom>
        </p:spPr>
      </p:pic>
      <p:sp>
        <p:nvSpPr>
          <p:cNvPr id="8" name="Title 1"/>
          <p:cNvSpPr txBox="1">
            <a:spLocks/>
          </p:cNvSpPr>
          <p:nvPr/>
        </p:nvSpPr>
        <p:spPr>
          <a:xfrm>
            <a:off x="1056068" y="2886508"/>
            <a:ext cx="7344762"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AU" sz="5400" spc="600" dirty="0">
              <a:solidFill>
                <a:schemeClr val="tx1">
                  <a:lumMod val="50000"/>
                  <a:lumOff val="50000"/>
                </a:schemeClr>
              </a:solidFill>
              <a:latin typeface="Arial Narrow" panose="020B0606020202030204" pitchFamily="34" charset="0"/>
            </a:endParaRPr>
          </a:p>
        </p:txBody>
      </p:sp>
      <p:sp>
        <p:nvSpPr>
          <p:cNvPr id="4" name="TextBox 3"/>
          <p:cNvSpPr txBox="1"/>
          <p:nvPr/>
        </p:nvSpPr>
        <p:spPr>
          <a:xfrm>
            <a:off x="1056068" y="1040107"/>
            <a:ext cx="7714445" cy="1754326"/>
          </a:xfrm>
          <a:prstGeom prst="rect">
            <a:avLst/>
          </a:prstGeom>
          <a:noFill/>
        </p:spPr>
        <p:txBody>
          <a:bodyPr wrap="square" rtlCol="0">
            <a:spAutoFit/>
          </a:bodyPr>
          <a:lstStyle/>
          <a:p>
            <a:r>
              <a:rPr lang="en-AU" sz="5400" spc="600" dirty="0" smtClean="0">
                <a:solidFill>
                  <a:schemeClr val="tx1">
                    <a:lumMod val="65000"/>
                    <a:lumOff val="35000"/>
                  </a:schemeClr>
                </a:solidFill>
                <a:latin typeface="Arial Narrow" panose="020B0606020202030204" pitchFamily="34" charset="0"/>
              </a:rPr>
              <a:t>God approaches us like a young child</a:t>
            </a:r>
            <a:endParaRPr lang="en-AU" sz="5400" spc="600"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3578210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775854" y="184872"/>
            <a:ext cx="10640291" cy="6650182"/>
          </a:xfrm>
          <a:prstGeom prst="rect">
            <a:avLst/>
          </a:prstGeom>
        </p:spPr>
      </p:pic>
      <p:sp>
        <p:nvSpPr>
          <p:cNvPr id="8" name="Title 1"/>
          <p:cNvSpPr txBox="1">
            <a:spLocks/>
          </p:cNvSpPr>
          <p:nvPr/>
        </p:nvSpPr>
        <p:spPr>
          <a:xfrm>
            <a:off x="1056068" y="2886508"/>
            <a:ext cx="7344762"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AU" sz="5400" spc="600" dirty="0">
              <a:solidFill>
                <a:schemeClr val="tx1">
                  <a:lumMod val="50000"/>
                  <a:lumOff val="50000"/>
                </a:schemeClr>
              </a:solidFill>
              <a:latin typeface="Arial Narrow" panose="020B0606020202030204" pitchFamily="34" charset="0"/>
            </a:endParaRPr>
          </a:p>
        </p:txBody>
      </p:sp>
      <p:sp>
        <p:nvSpPr>
          <p:cNvPr id="4" name="TextBox 3"/>
          <p:cNvSpPr txBox="1"/>
          <p:nvPr/>
        </p:nvSpPr>
        <p:spPr>
          <a:xfrm>
            <a:off x="871226" y="1040107"/>
            <a:ext cx="7714445" cy="1754326"/>
          </a:xfrm>
          <a:prstGeom prst="rect">
            <a:avLst/>
          </a:prstGeom>
          <a:noFill/>
        </p:spPr>
        <p:txBody>
          <a:bodyPr wrap="square" rtlCol="0">
            <a:spAutoFit/>
          </a:bodyPr>
          <a:lstStyle/>
          <a:p>
            <a:r>
              <a:rPr lang="en-AU" sz="5400" spc="600" dirty="0" smtClean="0">
                <a:solidFill>
                  <a:schemeClr val="tx1">
                    <a:lumMod val="65000"/>
                    <a:lumOff val="35000"/>
                  </a:schemeClr>
                </a:solidFill>
                <a:latin typeface="Arial Narrow" panose="020B0606020202030204" pitchFamily="34" charset="0"/>
              </a:rPr>
              <a:t>God approaches us like a nursing mother</a:t>
            </a:r>
            <a:endParaRPr lang="en-AU" sz="5400" spc="600"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771328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5210</TotalTime>
  <Words>119</Words>
  <Application>Microsoft Office PowerPoint</Application>
  <PresentationFormat>Widescreen</PresentationFormat>
  <Paragraphs>16</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Kevin B</cp:lastModifiedBy>
  <cp:revision>27</cp:revision>
  <dcterms:created xsi:type="dcterms:W3CDTF">2018-05-02T22:56:48Z</dcterms:created>
  <dcterms:modified xsi:type="dcterms:W3CDTF">2018-05-12T22:43:01Z</dcterms:modified>
</cp:coreProperties>
</file>