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78" r:id="rId3"/>
    <p:sldId id="279" r:id="rId4"/>
    <p:sldId id="288" r:id="rId5"/>
    <p:sldId id="280" r:id="rId6"/>
    <p:sldId id="281" r:id="rId7"/>
    <p:sldId id="290" r:id="rId8"/>
    <p:sldId id="282" r:id="rId9"/>
    <p:sldId id="283" r:id="rId10"/>
    <p:sldId id="285" r:id="rId11"/>
    <p:sldId id="289" r:id="rId12"/>
    <p:sldId id="284" r:id="rId13"/>
    <p:sldId id="287" r:id="rId14"/>
    <p:sldId id="291" r:id="rId15"/>
    <p:sldId id="292" r:id="rId16"/>
    <p:sldId id="293" r:id="rId17"/>
    <p:sldId id="28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51" autoAdjust="0"/>
    <p:restoredTop sz="94660"/>
  </p:normalViewPr>
  <p:slideViewPr>
    <p:cSldViewPr snapToGrid="0">
      <p:cViewPr varScale="1">
        <p:scale>
          <a:sx n="74" d="100"/>
          <a:sy n="74" d="100"/>
        </p:scale>
        <p:origin x="372" y="7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27/05/2018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49629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27/05/2018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729952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27/05/2018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250967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27/05/2018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831370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925752-17A4-4A89-A884-9052246C2C98}" type="datetimeFigureOut">
              <a:rPr lang="en-AU" smtClean="0"/>
              <a:t>27/05/2018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85319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0925752-17A4-4A89-A884-9052246C2C98}" type="datetimeFigureOut">
              <a:rPr lang="en-AU" smtClean="0"/>
              <a:t>27/05/2018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916427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0925752-17A4-4A89-A884-9052246C2C98}" type="datetimeFigureOut">
              <a:rPr lang="en-AU" smtClean="0"/>
              <a:t>27/05/2018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61541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B0925752-17A4-4A89-A884-9052246C2C98}" type="datetimeFigureOut">
              <a:rPr lang="en-AU" smtClean="0"/>
              <a:t>27/05/2018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916850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925752-17A4-4A89-A884-9052246C2C98}" type="datetimeFigureOut">
              <a:rPr lang="en-AU" smtClean="0"/>
              <a:t>27/05/2018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840009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925752-17A4-4A89-A884-9052246C2C98}" type="datetimeFigureOut">
              <a:rPr lang="en-AU" smtClean="0"/>
              <a:t>27/05/2018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744105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925752-17A4-4A89-A884-9052246C2C98}" type="datetimeFigureOut">
              <a:rPr lang="en-AU" smtClean="0"/>
              <a:t>27/05/2018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395729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925752-17A4-4A89-A884-9052246C2C98}" type="datetimeFigureOut">
              <a:rPr lang="en-AU" smtClean="0"/>
              <a:t>27/05/2018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D26B1-C14F-460E-B3FD-861D7CFEBD0A}" type="slidenum">
              <a:rPr lang="en-AU" smtClean="0"/>
              <a:t>‹#›</a:t>
            </a:fld>
            <a:endParaRPr lang="en-AU"/>
          </a:p>
        </p:txBody>
      </p:sp>
    </p:spTree>
    <p:extLst>
      <p:ext uri="{BB962C8B-B14F-4D97-AF65-F5344CB8AC3E}">
        <p14:creationId xmlns:p14="http://schemas.microsoft.com/office/powerpoint/2010/main" val="46813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4312927"/>
            <a:ext cx="12192000"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z="9600" spc="600" dirty="0" smtClean="0">
                <a:solidFill>
                  <a:schemeClr val="bg1"/>
                </a:solidFill>
                <a:latin typeface="Leelawadee UI Semilight" panose="020B0402040204020203" pitchFamily="34" charset="-34"/>
                <a:cs typeface="Leelawadee UI Semilight" panose="020B0402040204020203" pitchFamily="34" charset="-34"/>
              </a:rPr>
              <a:t>in this world </a:t>
            </a:r>
          </a:p>
          <a:p>
            <a:r>
              <a:rPr lang="en-AU" sz="12100" b="1" spc="600" dirty="0" smtClean="0">
                <a:solidFill>
                  <a:srgbClr val="FF0000"/>
                </a:solidFill>
                <a:latin typeface="Leelawadee UI Semilight" panose="020B0402040204020203" pitchFamily="34" charset="-34"/>
                <a:cs typeface="Leelawadee UI Semilight" panose="020B0402040204020203" pitchFamily="34" charset="-34"/>
              </a:rPr>
              <a:t>you will </a:t>
            </a:r>
          </a:p>
          <a:p>
            <a:r>
              <a:rPr lang="en-AU" sz="9600" spc="600" dirty="0" smtClean="0">
                <a:solidFill>
                  <a:schemeClr val="bg1"/>
                </a:solidFill>
                <a:latin typeface="Leelawadee UI Semilight" panose="020B0402040204020203" pitchFamily="34" charset="-34"/>
                <a:cs typeface="Leelawadee UI Semilight" panose="020B0402040204020203" pitchFamily="34" charset="-34"/>
              </a:rPr>
              <a:t>have trouble</a:t>
            </a:r>
            <a:endParaRPr lang="en-AU" sz="3200" spc="600" dirty="0" smtClean="0">
              <a:solidFill>
                <a:schemeClr val="bg1"/>
              </a:solidFill>
              <a:latin typeface="Leelawadee UI Semilight" panose="020B0402040204020203" pitchFamily="34" charset="-34"/>
              <a:cs typeface="Leelawadee UI Semilight" panose="020B0402040204020203" pitchFamily="34" charset="-34"/>
            </a:endParaRPr>
          </a:p>
          <a:p>
            <a:r>
              <a:rPr lang="en-AU" sz="3200" spc="600" dirty="0" smtClean="0">
                <a:solidFill>
                  <a:schemeClr val="bg1"/>
                </a:solidFill>
                <a:latin typeface="Leelawadee UI Semilight" panose="020B0402040204020203" pitchFamily="34" charset="-34"/>
                <a:cs typeface="Leelawadee UI Semilight" panose="020B0402040204020203" pitchFamily="34" charset="-34"/>
              </a:rPr>
              <a:t>						John 16:33</a:t>
            </a:r>
            <a:endParaRPr lang="en-AU" sz="9600" spc="6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198412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r>
              <a:rPr lang="en-AU" sz="3600" spc="300" dirty="0" smtClean="0">
                <a:solidFill>
                  <a:schemeClr val="bg1"/>
                </a:solidFill>
                <a:latin typeface="Leelawadee UI Semilight" panose="020B0402040204020203" pitchFamily="34" charset="-34"/>
                <a:cs typeface="Leelawadee UI Semilight" panose="020B0402040204020203" pitchFamily="34" charset="-34"/>
              </a:rPr>
              <a:t>This </a:t>
            </a:r>
            <a:r>
              <a:rPr lang="en-AU" sz="3600" spc="300" dirty="0">
                <a:solidFill>
                  <a:schemeClr val="bg1"/>
                </a:solidFill>
                <a:latin typeface="Leelawadee UI Semilight" panose="020B0402040204020203" pitchFamily="34" charset="-34"/>
                <a:cs typeface="Leelawadee UI Semilight" panose="020B0402040204020203" pitchFamily="34" charset="-34"/>
              </a:rPr>
              <a:t>is the verdict: light has come into the world, but people loved darkness instead of light because their deeds were evil</a:t>
            </a:r>
            <a:r>
              <a:rPr lang="en-AU" sz="3600" spc="300" dirty="0" smtClean="0">
                <a:solidFill>
                  <a:schemeClr val="bg1"/>
                </a:solidFill>
                <a:latin typeface="Leelawadee UI Semilight" panose="020B0402040204020203" pitchFamily="34" charset="-34"/>
                <a:cs typeface="Leelawadee UI Semilight" panose="020B0402040204020203" pitchFamily="34" charset="-34"/>
              </a:rPr>
              <a:t>.</a:t>
            </a:r>
          </a:p>
          <a:p>
            <a:pPr marL="0" indent="0" algn="just">
              <a:buNone/>
            </a:pPr>
            <a:r>
              <a:rPr lang="en-AU" sz="2400" spc="600" dirty="0">
                <a:solidFill>
                  <a:schemeClr val="bg1"/>
                </a:solidFill>
                <a:latin typeface="Leelawadee UI Semilight" panose="020B0402040204020203" pitchFamily="34" charset="-34"/>
                <a:cs typeface="Leelawadee UI Semilight" panose="020B0402040204020203" pitchFamily="34" charset="-34"/>
              </a:rPr>
              <a:t>	</a:t>
            </a:r>
            <a:r>
              <a:rPr lang="en-AU" sz="2400" spc="600" dirty="0" smtClean="0">
                <a:solidFill>
                  <a:schemeClr val="bg1"/>
                </a:solidFill>
                <a:latin typeface="Leelawadee UI Semilight" panose="020B0402040204020203" pitchFamily="34" charset="-34"/>
                <a:cs typeface="Leelawadee UI Semilight" panose="020B0402040204020203" pitchFamily="34" charset="-34"/>
              </a:rPr>
              <a:t>							       John 3:19</a:t>
            </a:r>
            <a:r>
              <a:rPr lang="en-AU" sz="36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3600" spc="600" dirty="0">
              <a:solidFill>
                <a:schemeClr val="bg1"/>
              </a:solidFill>
              <a:latin typeface="Leelawadee UI Semilight" panose="020B0402040204020203" pitchFamily="34" charset="-34"/>
              <a:cs typeface="Leelawadee UI Semilight" panose="020B0402040204020203" pitchFamily="34" charset="-34"/>
            </a:endParaRPr>
          </a:p>
          <a:p>
            <a:endParaRPr lang="en-AU" dirty="0"/>
          </a:p>
        </p:txBody>
      </p:sp>
    </p:spTree>
    <p:extLst>
      <p:ext uri="{BB962C8B-B14F-4D97-AF65-F5344CB8AC3E}">
        <p14:creationId xmlns:p14="http://schemas.microsoft.com/office/powerpoint/2010/main" val="26197946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57576" y="1028816"/>
            <a:ext cx="11784170"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3600" spc="600" dirty="0" smtClean="0">
                <a:solidFill>
                  <a:schemeClr val="bg1"/>
                </a:solidFill>
                <a:latin typeface="Leelawadee UI Semilight" panose="020B0402040204020203" pitchFamily="34" charset="-34"/>
                <a:cs typeface="Leelawadee UI Semilight" panose="020B0402040204020203" pitchFamily="34" charset="-34"/>
              </a:rPr>
              <a:t>in this world </a:t>
            </a:r>
            <a:r>
              <a:rPr lang="en-AU" sz="3600" b="1" spc="600" dirty="0" smtClean="0">
                <a:solidFill>
                  <a:srgbClr val="FF0000"/>
                </a:solidFill>
                <a:latin typeface="Leelawadee UI Semilight" panose="020B0402040204020203" pitchFamily="34" charset="-34"/>
                <a:cs typeface="Leelawadee UI Semilight" panose="020B0402040204020203" pitchFamily="34" charset="-34"/>
              </a:rPr>
              <a:t>you will </a:t>
            </a:r>
            <a:r>
              <a:rPr lang="en-AU" sz="3600" spc="600" dirty="0" smtClean="0">
                <a:solidFill>
                  <a:schemeClr val="bg1"/>
                </a:solidFill>
                <a:latin typeface="Leelawadee UI Semilight" panose="020B0402040204020203" pitchFamily="34" charset="-34"/>
                <a:cs typeface="Leelawadee UI Semilight" panose="020B0402040204020203" pitchFamily="34" charset="-34"/>
              </a:rPr>
              <a:t>have trouble … </a:t>
            </a:r>
            <a:r>
              <a:rPr lang="en-AU" sz="44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r>
              <a:rPr lang="en-AU" sz="4400" spc="600" dirty="0" smtClean="0">
                <a:solidFill>
                  <a:schemeClr val="bg1"/>
                </a:solidFill>
                <a:latin typeface="Leelawadee UI Semilight" panose="020B0402040204020203" pitchFamily="34" charset="-34"/>
                <a:cs typeface="Leelawadee UI Semilight" panose="020B0402040204020203" pitchFamily="34" charset="-34"/>
              </a:rPr>
              <a:t>  because the Devil wants you to fail</a:t>
            </a:r>
          </a:p>
          <a:p>
            <a:pPr algn="l"/>
            <a:r>
              <a:rPr lang="en-AU" sz="32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2400" spc="600" dirty="0">
              <a:solidFill>
                <a:schemeClr val="bg1"/>
              </a:solidFill>
              <a:latin typeface="Leelawadee UI Semilight" panose="020B0402040204020203" pitchFamily="34" charset="-34"/>
              <a:cs typeface="Leelawadee UI Semilight" panose="020B0402040204020203" pitchFamily="34" charset="-34"/>
            </a:endParaRPr>
          </a:p>
        </p:txBody>
      </p:sp>
      <p:pic>
        <p:nvPicPr>
          <p:cNvPr id="2" name="Picture 1"/>
          <p:cNvPicPr>
            <a:picLocks noChangeAspect="1"/>
          </p:cNvPicPr>
          <p:nvPr/>
        </p:nvPicPr>
        <p:blipFill rotWithShape="1">
          <a:blip r:embed="rId2"/>
          <a:srcRect l="1084" t="36340" r="638" b="3476"/>
          <a:stretch/>
        </p:blipFill>
        <p:spPr>
          <a:xfrm>
            <a:off x="1191295" y="2073498"/>
            <a:ext cx="9916732" cy="4301544"/>
          </a:xfrm>
          <a:prstGeom prst="rect">
            <a:avLst/>
          </a:prstGeom>
        </p:spPr>
      </p:pic>
    </p:spTree>
    <p:extLst>
      <p:ext uri="{BB962C8B-B14F-4D97-AF65-F5344CB8AC3E}">
        <p14:creationId xmlns:p14="http://schemas.microsoft.com/office/powerpoint/2010/main" val="4024301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0608" y="115910"/>
            <a:ext cx="11384924" cy="6186309"/>
          </a:xfrm>
          <a:prstGeom prst="rect">
            <a:avLst/>
          </a:prstGeom>
        </p:spPr>
        <p:txBody>
          <a:bodyPr wrap="square">
            <a:spAutoFit/>
          </a:bodyPr>
          <a:lstStyle/>
          <a:p>
            <a:pPr algn="just"/>
            <a:r>
              <a:rPr lang="en-AU" sz="3600" dirty="0" smtClean="0">
                <a:solidFill>
                  <a:schemeClr val="bg1"/>
                </a:solidFill>
                <a:latin typeface="Leelawadee UI Semilight" panose="020B0402040204020203" pitchFamily="34" charset="-34"/>
                <a:cs typeface="Leelawadee UI Semilight" panose="020B0402040204020203" pitchFamily="34" charset="-34"/>
              </a:rPr>
              <a:t>We </a:t>
            </a:r>
            <a:r>
              <a:rPr lang="en-AU" sz="3600" dirty="0">
                <a:solidFill>
                  <a:schemeClr val="bg1"/>
                </a:solidFill>
                <a:latin typeface="Leelawadee UI Semilight" panose="020B0402040204020203" pitchFamily="34" charset="-34"/>
                <a:cs typeface="Leelawadee UI Semilight" panose="020B0402040204020203" pitchFamily="34" charset="-34"/>
              </a:rPr>
              <a:t>sent Timothy, who is our brother and co-worker in God’s service in spreading the gospel of Christ, to strengthen and encourage you in your faith, </a:t>
            </a:r>
            <a:r>
              <a:rPr lang="en-AU" sz="3600" dirty="0" smtClean="0">
                <a:solidFill>
                  <a:schemeClr val="bg1"/>
                </a:solidFill>
                <a:latin typeface="Leelawadee UI Semilight" panose="020B0402040204020203" pitchFamily="34" charset="-34"/>
                <a:cs typeface="Leelawadee UI Semilight" panose="020B0402040204020203" pitchFamily="34" charset="-34"/>
              </a:rPr>
              <a:t>so </a:t>
            </a:r>
            <a:r>
              <a:rPr lang="en-AU" sz="3600" dirty="0">
                <a:solidFill>
                  <a:schemeClr val="bg1"/>
                </a:solidFill>
                <a:latin typeface="Leelawadee UI Semilight" panose="020B0402040204020203" pitchFamily="34" charset="-34"/>
                <a:cs typeface="Leelawadee UI Semilight" panose="020B0402040204020203" pitchFamily="34" charset="-34"/>
              </a:rPr>
              <a:t>that no one would be unsettled by these trials. For you know quite well that we are destined for them.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In fact, when we were with you, we kept telling you that we would be persecuted. And it turned out that way, as you well know.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For this reason, when I could stand it no longer, I sent to find out about your faith. I was afraid that in some way the tempter had tempted you and that our labours might have been in vain</a:t>
            </a:r>
            <a:r>
              <a:rPr lang="en-AU" sz="3600" dirty="0" smtClean="0">
                <a:solidFill>
                  <a:schemeClr val="bg1"/>
                </a:solidFill>
                <a:latin typeface="Leelawadee UI Semilight" panose="020B0402040204020203" pitchFamily="34" charset="-34"/>
                <a:cs typeface="Leelawadee UI Semilight" panose="020B0402040204020203" pitchFamily="34" charset="-34"/>
              </a:rPr>
              <a:t>.  </a:t>
            </a:r>
            <a:r>
              <a:rPr lang="en-AU" sz="2400" dirty="0" smtClean="0">
                <a:solidFill>
                  <a:schemeClr val="bg1"/>
                </a:solidFill>
                <a:latin typeface="Leelawadee UI Semilight" panose="020B0402040204020203" pitchFamily="34" charset="-34"/>
                <a:cs typeface="Leelawadee UI Semilight" panose="020B0402040204020203" pitchFamily="34" charset="-34"/>
              </a:rPr>
              <a:t>	             1 Thessalonians 3:2-5</a:t>
            </a:r>
            <a:endParaRPr lang="en-AU" sz="36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34593272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57576" y="1028816"/>
            <a:ext cx="11603866"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3600" spc="600" dirty="0" smtClean="0">
                <a:solidFill>
                  <a:schemeClr val="bg1"/>
                </a:solidFill>
                <a:latin typeface="Leelawadee UI Semilight" panose="020B0402040204020203" pitchFamily="34" charset="-34"/>
                <a:cs typeface="Leelawadee UI Semilight" panose="020B0402040204020203" pitchFamily="34" charset="-34"/>
              </a:rPr>
              <a:t>in this world </a:t>
            </a:r>
            <a:r>
              <a:rPr lang="en-AU" sz="3600" b="1" spc="600" dirty="0" smtClean="0">
                <a:solidFill>
                  <a:srgbClr val="FF0000"/>
                </a:solidFill>
                <a:latin typeface="Leelawadee UI Semilight" panose="020B0402040204020203" pitchFamily="34" charset="-34"/>
                <a:cs typeface="Leelawadee UI Semilight" panose="020B0402040204020203" pitchFamily="34" charset="-34"/>
              </a:rPr>
              <a:t>you will </a:t>
            </a:r>
            <a:r>
              <a:rPr lang="en-AU" sz="3600" spc="600" dirty="0" smtClean="0">
                <a:solidFill>
                  <a:schemeClr val="bg1"/>
                </a:solidFill>
                <a:latin typeface="Leelawadee UI Semilight" panose="020B0402040204020203" pitchFamily="34" charset="-34"/>
                <a:cs typeface="Leelawadee UI Semilight" panose="020B0402040204020203" pitchFamily="34" charset="-34"/>
              </a:rPr>
              <a:t>have trouble … </a:t>
            </a:r>
            <a:r>
              <a:rPr lang="en-AU" sz="44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r>
              <a:rPr lang="en-AU" sz="5400" spc="600" dirty="0" smtClean="0">
                <a:solidFill>
                  <a:schemeClr val="bg1"/>
                </a:solidFill>
                <a:latin typeface="Leelawadee UI Semilight" panose="020B0402040204020203" pitchFamily="34" charset="-34"/>
                <a:cs typeface="Leelawadee UI Semilight" panose="020B0402040204020203" pitchFamily="34" charset="-34"/>
              </a:rPr>
              <a:t>   but you are not of this world</a:t>
            </a:r>
          </a:p>
          <a:p>
            <a:pPr algn="l"/>
            <a:r>
              <a:rPr lang="en-AU" sz="32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2400" spc="600" dirty="0">
              <a:solidFill>
                <a:schemeClr val="bg1"/>
              </a:solidFill>
              <a:latin typeface="Leelawadee UI Semilight" panose="020B0402040204020203" pitchFamily="34" charset="-34"/>
              <a:cs typeface="Leelawadee UI Semilight" panose="020B0402040204020203" pitchFamily="34" charset="-34"/>
            </a:endParaRPr>
          </a:p>
        </p:txBody>
      </p:sp>
      <p:pic>
        <p:nvPicPr>
          <p:cNvPr id="2" name="Picture 1"/>
          <p:cNvPicPr>
            <a:picLocks noChangeAspect="1"/>
          </p:cNvPicPr>
          <p:nvPr/>
        </p:nvPicPr>
        <p:blipFill>
          <a:blip r:embed="rId2"/>
          <a:stretch>
            <a:fillRect/>
          </a:stretch>
        </p:blipFill>
        <p:spPr>
          <a:xfrm>
            <a:off x="862885" y="2476500"/>
            <a:ext cx="10373506" cy="3241720"/>
          </a:xfrm>
          <a:prstGeom prst="rect">
            <a:avLst/>
          </a:prstGeom>
        </p:spPr>
      </p:pic>
    </p:spTree>
    <p:extLst>
      <p:ext uri="{BB962C8B-B14F-4D97-AF65-F5344CB8AC3E}">
        <p14:creationId xmlns:p14="http://schemas.microsoft.com/office/powerpoint/2010/main" val="3577472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5635" y="394855"/>
            <a:ext cx="11305309" cy="5632311"/>
          </a:xfrm>
          <a:prstGeom prst="rect">
            <a:avLst/>
          </a:prstGeom>
        </p:spPr>
        <p:txBody>
          <a:bodyPr wrap="square">
            <a:spAutoFit/>
          </a:bodyPr>
          <a:lstStyle/>
          <a:p>
            <a:pPr algn="just"/>
            <a:r>
              <a:rPr lang="en-AU" sz="3600" dirty="0">
                <a:solidFill>
                  <a:schemeClr val="bg1"/>
                </a:solidFill>
                <a:latin typeface="Leelawadee UI Semilight" panose="020B0402040204020203" pitchFamily="34" charset="-34"/>
                <a:cs typeface="Leelawadee UI Semilight" panose="020B0402040204020203" pitchFamily="34" charset="-34"/>
              </a:rPr>
              <a:t>But you, brothers and sisters, are not in darkness so that this day should surprise you like a thief.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You are all children of the light and children of the day. We do not belong to the night or to the darkness.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So then, let us not be like others, who are asleep, but let us be awake and sober.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For those who sleep, sleep at night, and those who get drunk, get drunk at night.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But since we belong to the day, let us be sober, putting on faith and love as a breastplate, and the hope of salvation as a helmet. </a:t>
            </a:r>
          </a:p>
        </p:txBody>
      </p:sp>
    </p:spTree>
    <p:extLst>
      <p:ext uri="{BB962C8B-B14F-4D97-AF65-F5344CB8AC3E}">
        <p14:creationId xmlns:p14="http://schemas.microsoft.com/office/powerpoint/2010/main" val="35030034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5635" y="394855"/>
            <a:ext cx="11305309" cy="3416320"/>
          </a:xfrm>
          <a:prstGeom prst="rect">
            <a:avLst/>
          </a:prstGeom>
        </p:spPr>
        <p:txBody>
          <a:bodyPr wrap="square">
            <a:spAutoFit/>
          </a:bodyPr>
          <a:lstStyle/>
          <a:p>
            <a:pPr algn="just"/>
            <a:r>
              <a:rPr lang="en-AU" sz="3600" dirty="0" smtClean="0">
                <a:solidFill>
                  <a:schemeClr val="bg1"/>
                </a:solidFill>
                <a:latin typeface="Leelawadee UI Semilight" panose="020B0402040204020203" pitchFamily="34" charset="-34"/>
                <a:cs typeface="Leelawadee UI Semilight" panose="020B0402040204020203" pitchFamily="34" charset="-34"/>
              </a:rPr>
              <a:t>For </a:t>
            </a:r>
            <a:r>
              <a:rPr lang="en-AU" sz="3600" dirty="0">
                <a:solidFill>
                  <a:schemeClr val="bg1"/>
                </a:solidFill>
                <a:latin typeface="Leelawadee UI Semilight" panose="020B0402040204020203" pitchFamily="34" charset="-34"/>
                <a:cs typeface="Leelawadee UI Semilight" panose="020B0402040204020203" pitchFamily="34" charset="-34"/>
              </a:rPr>
              <a:t>God did not appoint us to suffer wrath but to receive salvation through our Lord Jesus Christ.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He died for us so that, whether we are awake or asleep, we may live together with him. </a:t>
            </a:r>
            <a:r>
              <a:rPr lang="en-AU" sz="3600" b="1" baseline="30000" dirty="0">
                <a:solidFill>
                  <a:schemeClr val="bg1"/>
                </a:solidFill>
                <a:latin typeface="Leelawadee UI Semilight" panose="020B0402040204020203" pitchFamily="34" charset="-34"/>
                <a:cs typeface="Leelawadee UI Semilight" panose="020B0402040204020203" pitchFamily="34" charset="-34"/>
              </a:rPr>
              <a:t> </a:t>
            </a:r>
            <a:r>
              <a:rPr lang="en-AU" sz="3600" dirty="0">
                <a:solidFill>
                  <a:schemeClr val="bg1"/>
                </a:solidFill>
                <a:latin typeface="Leelawadee UI Semilight" panose="020B0402040204020203" pitchFamily="34" charset="-34"/>
                <a:cs typeface="Leelawadee UI Semilight" panose="020B0402040204020203" pitchFamily="34" charset="-34"/>
              </a:rPr>
              <a:t>Therefore encourage one another and build each other up, just as in fact you are doing</a:t>
            </a:r>
            <a:r>
              <a:rPr lang="en-AU" sz="3600" dirty="0" smtClean="0">
                <a:solidFill>
                  <a:schemeClr val="bg1"/>
                </a:solidFill>
                <a:latin typeface="Leelawadee UI Semilight" panose="020B0402040204020203" pitchFamily="34" charset="-34"/>
                <a:cs typeface="Leelawadee UI Semilight" panose="020B0402040204020203" pitchFamily="34" charset="-34"/>
              </a:rPr>
              <a:t>.						              </a:t>
            </a:r>
            <a:r>
              <a:rPr lang="en-AU" sz="2400" dirty="0" smtClean="0">
                <a:solidFill>
                  <a:schemeClr val="bg1"/>
                </a:solidFill>
                <a:latin typeface="Leelawadee UI Semilight" panose="020B0402040204020203" pitchFamily="34" charset="-34"/>
                <a:cs typeface="Leelawadee UI Semilight" panose="020B0402040204020203" pitchFamily="34" charset="-34"/>
              </a:rPr>
              <a:t>1 Thessalonians 5:4-11</a:t>
            </a:r>
            <a:endParaRPr lang="en-AU" sz="36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34492668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57576" y="1028816"/>
            <a:ext cx="11603866"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3600" spc="600" dirty="0" smtClean="0">
                <a:solidFill>
                  <a:schemeClr val="bg1"/>
                </a:solidFill>
                <a:latin typeface="Leelawadee UI Semilight" panose="020B0402040204020203" pitchFamily="34" charset="-34"/>
                <a:cs typeface="Leelawadee UI Semilight" panose="020B0402040204020203" pitchFamily="34" charset="-34"/>
              </a:rPr>
              <a:t>in this world </a:t>
            </a:r>
            <a:r>
              <a:rPr lang="en-AU" sz="3600" b="1" spc="600" dirty="0" smtClean="0">
                <a:solidFill>
                  <a:srgbClr val="FF0000"/>
                </a:solidFill>
                <a:latin typeface="Leelawadee UI Semilight" panose="020B0402040204020203" pitchFamily="34" charset="-34"/>
                <a:cs typeface="Leelawadee UI Semilight" panose="020B0402040204020203" pitchFamily="34" charset="-34"/>
              </a:rPr>
              <a:t>you will </a:t>
            </a:r>
            <a:r>
              <a:rPr lang="en-AU" sz="3600" spc="600" dirty="0" smtClean="0">
                <a:solidFill>
                  <a:schemeClr val="bg1"/>
                </a:solidFill>
                <a:latin typeface="Leelawadee UI Semilight" panose="020B0402040204020203" pitchFamily="34" charset="-34"/>
                <a:cs typeface="Leelawadee UI Semilight" panose="020B0402040204020203" pitchFamily="34" charset="-34"/>
              </a:rPr>
              <a:t>have trouble … </a:t>
            </a:r>
            <a:r>
              <a:rPr lang="en-AU" sz="44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r>
              <a:rPr lang="en-AU" sz="5400" spc="600" dirty="0" smtClean="0">
                <a:solidFill>
                  <a:schemeClr val="bg1"/>
                </a:solidFill>
                <a:latin typeface="Leelawadee UI Semilight" panose="020B0402040204020203" pitchFamily="34" charset="-34"/>
                <a:cs typeface="Leelawadee UI Semilight" panose="020B0402040204020203" pitchFamily="34" charset="-34"/>
              </a:rPr>
              <a:t>   but you are not of this world</a:t>
            </a:r>
          </a:p>
          <a:p>
            <a:pPr algn="l"/>
            <a:r>
              <a:rPr lang="en-AU" sz="32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2400" spc="600" dirty="0">
              <a:solidFill>
                <a:schemeClr val="bg1"/>
              </a:solidFill>
              <a:latin typeface="Leelawadee UI Semilight" panose="020B0402040204020203" pitchFamily="34" charset="-34"/>
              <a:cs typeface="Leelawadee UI Semilight" panose="020B0402040204020203" pitchFamily="34" charset="-34"/>
            </a:endParaRPr>
          </a:p>
        </p:txBody>
      </p:sp>
      <p:pic>
        <p:nvPicPr>
          <p:cNvPr id="2" name="Picture 1"/>
          <p:cNvPicPr>
            <a:picLocks noChangeAspect="1"/>
          </p:cNvPicPr>
          <p:nvPr/>
        </p:nvPicPr>
        <p:blipFill>
          <a:blip r:embed="rId2"/>
          <a:stretch>
            <a:fillRect/>
          </a:stretch>
        </p:blipFill>
        <p:spPr>
          <a:xfrm>
            <a:off x="862885" y="2476500"/>
            <a:ext cx="10373506" cy="3241720"/>
          </a:xfrm>
          <a:prstGeom prst="rect">
            <a:avLst/>
          </a:prstGeom>
        </p:spPr>
      </p:pic>
    </p:spTree>
    <p:extLst>
      <p:ext uri="{BB962C8B-B14F-4D97-AF65-F5344CB8AC3E}">
        <p14:creationId xmlns:p14="http://schemas.microsoft.com/office/powerpoint/2010/main" val="14764848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en-AU" sz="3600" spc="300" dirty="0">
                <a:solidFill>
                  <a:schemeClr val="bg1"/>
                </a:solidFill>
                <a:latin typeface="Leelawadee UI Semilight" panose="020B0402040204020203" pitchFamily="34" charset="-34"/>
                <a:cs typeface="Leelawadee UI Semilight" panose="020B0402040204020203" pitchFamily="34" charset="-34"/>
              </a:rPr>
              <a:t>But I tell you, love your enemies and pray for those who persecute </a:t>
            </a:r>
            <a:r>
              <a:rPr lang="en-AU" sz="3600" spc="300" dirty="0" smtClean="0">
                <a:solidFill>
                  <a:schemeClr val="bg1"/>
                </a:solidFill>
                <a:latin typeface="Leelawadee UI Semilight" panose="020B0402040204020203" pitchFamily="34" charset="-34"/>
                <a:cs typeface="Leelawadee UI Semilight" panose="020B0402040204020203" pitchFamily="34" charset="-34"/>
              </a:rPr>
              <a:t>you … </a:t>
            </a:r>
          </a:p>
          <a:p>
            <a:pPr marL="0" indent="0">
              <a:buNone/>
            </a:pPr>
            <a:r>
              <a:rPr lang="en-AU" sz="3600" b="1" spc="300" dirty="0">
                <a:solidFill>
                  <a:schemeClr val="bg1"/>
                </a:solidFill>
                <a:latin typeface="Leelawadee UI Semilight" panose="020B0402040204020203" pitchFamily="34" charset="-34"/>
                <a:cs typeface="Leelawadee UI Semilight" panose="020B0402040204020203" pitchFamily="34" charset="-34"/>
              </a:rPr>
              <a:t>	</a:t>
            </a:r>
            <a:r>
              <a:rPr lang="en-AU" sz="3600" b="1" spc="300" dirty="0" smtClean="0">
                <a:solidFill>
                  <a:schemeClr val="bg1"/>
                </a:solidFill>
                <a:latin typeface="Leelawadee UI Semilight" panose="020B0402040204020203" pitchFamily="34" charset="-34"/>
                <a:cs typeface="Leelawadee UI Semilight" panose="020B0402040204020203" pitchFamily="34" charset="-34"/>
              </a:rPr>
              <a:t>		</a:t>
            </a:r>
            <a:r>
              <a:rPr lang="en-AU" sz="2400" b="1" spc="300" dirty="0" smtClean="0">
                <a:solidFill>
                  <a:schemeClr val="bg1"/>
                </a:solidFill>
                <a:latin typeface="Leelawadee UI Semilight" panose="020B0402040204020203" pitchFamily="34" charset="-34"/>
                <a:cs typeface="Leelawadee UI Semilight" panose="020B0402040204020203" pitchFamily="34" charset="-34"/>
              </a:rPr>
              <a:t>				              Matthew 5:44</a:t>
            </a:r>
            <a:endParaRPr lang="en-AU" sz="3600" spc="3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34293632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2287074"/>
            <a:ext cx="12192000" cy="431569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AU" sz="6600" spc="600" dirty="0" smtClean="0">
              <a:solidFill>
                <a:schemeClr val="bg1"/>
              </a:solidFill>
              <a:latin typeface="Leelawadee UI Semilight" panose="020B0402040204020203" pitchFamily="34" charset="-34"/>
              <a:cs typeface="Leelawadee UI Semilight" panose="020B0402040204020203" pitchFamily="34" charset="-34"/>
            </a:endParaRPr>
          </a:p>
          <a:p>
            <a:endParaRPr lang="en-AU" sz="6600" spc="600" dirty="0">
              <a:solidFill>
                <a:schemeClr val="bg1"/>
              </a:solidFill>
              <a:latin typeface="Leelawadee UI Semilight" panose="020B0402040204020203" pitchFamily="34" charset="-34"/>
              <a:cs typeface="Leelawadee UI Semilight" panose="020B0402040204020203" pitchFamily="34" charset="-34"/>
            </a:endParaRPr>
          </a:p>
          <a:p>
            <a:r>
              <a:rPr lang="en-AU" sz="7500" b="1" spc="600" dirty="0" smtClean="0">
                <a:solidFill>
                  <a:srgbClr val="FF0000"/>
                </a:solidFill>
                <a:latin typeface="Leelawadee UI Semilight" panose="020B0402040204020203" pitchFamily="34" charset="-34"/>
                <a:cs typeface="Leelawadee UI Semilight" panose="020B0402040204020203" pitchFamily="34" charset="-34"/>
              </a:rPr>
              <a:t>22</a:t>
            </a:r>
            <a:r>
              <a:rPr lang="en-AU" sz="7500" spc="600" dirty="0" smtClean="0">
                <a:solidFill>
                  <a:schemeClr val="bg1"/>
                </a:solidFill>
                <a:latin typeface="Leelawadee UI Semilight" panose="020B0402040204020203" pitchFamily="34" charset="-34"/>
                <a:cs typeface="Leelawadee UI Semilight" panose="020B0402040204020203" pitchFamily="34" charset="-34"/>
              </a:rPr>
              <a:t> May</a:t>
            </a:r>
          </a:p>
          <a:p>
            <a:r>
              <a:rPr lang="en-AU" sz="7500" b="1" spc="600" dirty="0" smtClean="0">
                <a:solidFill>
                  <a:srgbClr val="FF0000"/>
                </a:solidFill>
                <a:latin typeface="Leelawadee UI Semilight" panose="020B0402040204020203" pitchFamily="34" charset="-34"/>
                <a:cs typeface="Leelawadee UI Semilight" panose="020B0402040204020203" pitchFamily="34" charset="-34"/>
              </a:rPr>
              <a:t>13</a:t>
            </a:r>
            <a:r>
              <a:rPr lang="en-AU" sz="7500" spc="600" dirty="0" smtClean="0">
                <a:solidFill>
                  <a:schemeClr val="bg1"/>
                </a:solidFill>
                <a:latin typeface="Leelawadee UI Semilight" panose="020B0402040204020203" pitchFamily="34" charset="-34"/>
                <a:cs typeface="Leelawadee UI Semilight" panose="020B0402040204020203" pitchFamily="34" charset="-34"/>
              </a:rPr>
              <a:t> May</a:t>
            </a:r>
          </a:p>
          <a:p>
            <a:r>
              <a:rPr lang="en-AU" sz="7500" b="1" spc="600" dirty="0" smtClean="0">
                <a:solidFill>
                  <a:srgbClr val="FF0000"/>
                </a:solidFill>
                <a:latin typeface="Leelawadee UI Semilight" panose="020B0402040204020203" pitchFamily="34" charset="-34"/>
                <a:cs typeface="Leelawadee UI Semilight" panose="020B0402040204020203" pitchFamily="34" charset="-34"/>
              </a:rPr>
              <a:t>10</a:t>
            </a:r>
            <a:r>
              <a:rPr lang="en-AU" sz="7500" spc="600" dirty="0" smtClean="0">
                <a:solidFill>
                  <a:schemeClr val="bg1"/>
                </a:solidFill>
                <a:latin typeface="Leelawadee UI Semilight" panose="020B0402040204020203" pitchFamily="34" charset="-34"/>
                <a:cs typeface="Leelawadee UI Semilight" panose="020B0402040204020203" pitchFamily="34" charset="-34"/>
              </a:rPr>
              <a:t> May</a:t>
            </a:r>
          </a:p>
          <a:p>
            <a:r>
              <a:rPr lang="en-AU" sz="7500" b="1" spc="600" dirty="0" smtClean="0">
                <a:solidFill>
                  <a:srgbClr val="FF0000"/>
                </a:solidFill>
                <a:latin typeface="Leelawadee UI Semilight" panose="020B0402040204020203" pitchFamily="34" charset="-34"/>
                <a:cs typeface="Leelawadee UI Semilight" panose="020B0402040204020203" pitchFamily="34" charset="-34"/>
              </a:rPr>
              <a:t>7</a:t>
            </a:r>
            <a:r>
              <a:rPr lang="en-AU" sz="7500" spc="600" dirty="0" smtClean="0">
                <a:solidFill>
                  <a:schemeClr val="bg1"/>
                </a:solidFill>
                <a:latin typeface="Leelawadee UI Semilight" panose="020B0402040204020203" pitchFamily="34" charset="-34"/>
                <a:cs typeface="Leelawadee UI Semilight" panose="020B0402040204020203" pitchFamily="34" charset="-34"/>
              </a:rPr>
              <a:t> May</a:t>
            </a:r>
          </a:p>
          <a:p>
            <a:r>
              <a:rPr lang="en-AU" sz="7500" b="1" spc="600" dirty="0" smtClean="0">
                <a:solidFill>
                  <a:srgbClr val="FF0000"/>
                </a:solidFill>
                <a:latin typeface="Leelawadee UI Semilight" panose="020B0402040204020203" pitchFamily="34" charset="-34"/>
                <a:cs typeface="Leelawadee UI Semilight" panose="020B0402040204020203" pitchFamily="34" charset="-34"/>
              </a:rPr>
              <a:t>2</a:t>
            </a:r>
            <a:r>
              <a:rPr lang="en-AU" sz="7500" spc="600" dirty="0" smtClean="0">
                <a:solidFill>
                  <a:schemeClr val="bg1"/>
                </a:solidFill>
                <a:latin typeface="Leelawadee UI Semilight" panose="020B0402040204020203" pitchFamily="34" charset="-34"/>
                <a:cs typeface="Leelawadee UI Semilight" panose="020B0402040204020203" pitchFamily="34" charset="-34"/>
              </a:rPr>
              <a:t> May</a:t>
            </a:r>
          </a:p>
          <a:p>
            <a:r>
              <a:rPr lang="en-AU" sz="7500" b="1" spc="600" dirty="0" smtClean="0">
                <a:solidFill>
                  <a:srgbClr val="FF0000"/>
                </a:solidFill>
                <a:latin typeface="Leelawadee UI Semilight" panose="020B0402040204020203" pitchFamily="34" charset="-34"/>
                <a:cs typeface="Leelawadee UI Semilight" panose="020B0402040204020203" pitchFamily="34" charset="-34"/>
              </a:rPr>
              <a:t>1</a:t>
            </a:r>
            <a:r>
              <a:rPr lang="en-AU" sz="7500" spc="600" dirty="0" smtClean="0">
                <a:solidFill>
                  <a:schemeClr val="bg1"/>
                </a:solidFill>
                <a:latin typeface="Leelawadee UI Semilight" panose="020B0402040204020203" pitchFamily="34" charset="-34"/>
                <a:cs typeface="Leelawadee UI Semilight" panose="020B0402040204020203" pitchFamily="34" charset="-34"/>
              </a:rPr>
              <a:t> May</a:t>
            </a:r>
            <a:endParaRPr lang="en-AU" sz="7500" spc="6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4019855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4312927"/>
            <a:ext cx="12192000"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z="9600" spc="600" dirty="0" smtClean="0">
                <a:solidFill>
                  <a:schemeClr val="bg1"/>
                </a:solidFill>
                <a:latin typeface="Leelawadee UI Semilight" panose="020B0402040204020203" pitchFamily="34" charset="-34"/>
                <a:cs typeface="Leelawadee UI Semilight" panose="020B0402040204020203" pitchFamily="34" charset="-34"/>
              </a:rPr>
              <a:t>in this world </a:t>
            </a:r>
          </a:p>
          <a:p>
            <a:r>
              <a:rPr lang="en-AU" sz="12100" b="1" spc="600" dirty="0" smtClean="0">
                <a:solidFill>
                  <a:srgbClr val="FF0000"/>
                </a:solidFill>
                <a:latin typeface="Leelawadee UI Semilight" panose="020B0402040204020203" pitchFamily="34" charset="-34"/>
                <a:cs typeface="Leelawadee UI Semilight" panose="020B0402040204020203" pitchFamily="34" charset="-34"/>
              </a:rPr>
              <a:t>you will </a:t>
            </a:r>
          </a:p>
          <a:p>
            <a:r>
              <a:rPr lang="en-AU" sz="9600" spc="600" dirty="0" smtClean="0">
                <a:solidFill>
                  <a:schemeClr val="bg1"/>
                </a:solidFill>
                <a:latin typeface="Leelawadee UI Semilight" panose="020B0402040204020203" pitchFamily="34" charset="-34"/>
                <a:cs typeface="Leelawadee UI Semilight" panose="020B0402040204020203" pitchFamily="34" charset="-34"/>
              </a:rPr>
              <a:t>have trouble</a:t>
            </a:r>
            <a:endParaRPr lang="en-AU" sz="3200" spc="600" dirty="0" smtClean="0">
              <a:solidFill>
                <a:schemeClr val="bg1"/>
              </a:solidFill>
              <a:latin typeface="Leelawadee UI Semilight" panose="020B0402040204020203" pitchFamily="34" charset="-34"/>
              <a:cs typeface="Leelawadee UI Semilight" panose="020B0402040204020203" pitchFamily="34" charset="-34"/>
            </a:endParaRPr>
          </a:p>
          <a:p>
            <a:r>
              <a:rPr lang="en-AU" sz="3200" spc="600" dirty="0" smtClean="0">
                <a:solidFill>
                  <a:schemeClr val="bg1"/>
                </a:solidFill>
                <a:latin typeface="Leelawadee UI Semilight" panose="020B0402040204020203" pitchFamily="34" charset="-34"/>
                <a:cs typeface="Leelawadee UI Semilight" panose="020B0402040204020203" pitchFamily="34" charset="-34"/>
              </a:rPr>
              <a:t>						John 16:33</a:t>
            </a:r>
            <a:endParaRPr lang="en-AU" sz="9600" spc="6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262515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57576" y="1028816"/>
            <a:ext cx="11603866"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3600" spc="600" dirty="0" smtClean="0">
                <a:solidFill>
                  <a:schemeClr val="bg1"/>
                </a:solidFill>
                <a:latin typeface="Leelawadee UI Semilight" panose="020B0402040204020203" pitchFamily="34" charset="-34"/>
                <a:cs typeface="Leelawadee UI Semilight" panose="020B0402040204020203" pitchFamily="34" charset="-34"/>
              </a:rPr>
              <a:t>in this world </a:t>
            </a:r>
            <a:r>
              <a:rPr lang="en-AU" sz="3600" b="1" spc="600" dirty="0" smtClean="0">
                <a:solidFill>
                  <a:srgbClr val="FF0000"/>
                </a:solidFill>
                <a:latin typeface="Leelawadee UI Semilight" panose="020B0402040204020203" pitchFamily="34" charset="-34"/>
                <a:cs typeface="Leelawadee UI Semilight" panose="020B0402040204020203" pitchFamily="34" charset="-34"/>
              </a:rPr>
              <a:t>you will </a:t>
            </a:r>
            <a:r>
              <a:rPr lang="en-AU" sz="3600" spc="600" dirty="0" smtClean="0">
                <a:solidFill>
                  <a:schemeClr val="bg1"/>
                </a:solidFill>
                <a:latin typeface="Leelawadee UI Semilight" panose="020B0402040204020203" pitchFamily="34" charset="-34"/>
                <a:cs typeface="Leelawadee UI Semilight" panose="020B0402040204020203" pitchFamily="34" charset="-34"/>
              </a:rPr>
              <a:t>have trouble … </a:t>
            </a:r>
            <a:r>
              <a:rPr lang="en-AU" sz="44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r>
              <a:rPr lang="en-AU" sz="5400" spc="600" dirty="0" smtClean="0">
                <a:solidFill>
                  <a:schemeClr val="bg1"/>
                </a:solidFill>
                <a:latin typeface="Leelawadee UI Semilight" panose="020B0402040204020203" pitchFamily="34" charset="-34"/>
                <a:cs typeface="Leelawadee UI Semilight" panose="020B0402040204020203" pitchFamily="34" charset="-34"/>
              </a:rPr>
              <a:t>      because people hate Jesus</a:t>
            </a:r>
          </a:p>
          <a:p>
            <a:pPr algn="l"/>
            <a:r>
              <a:rPr lang="en-AU" sz="32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2400" spc="600" dirty="0">
              <a:solidFill>
                <a:schemeClr val="bg1"/>
              </a:solidFill>
              <a:latin typeface="Leelawadee UI Semilight" panose="020B0402040204020203" pitchFamily="34" charset="-34"/>
              <a:cs typeface="Leelawadee UI Semilight" panose="020B0402040204020203" pitchFamily="34" charset="-34"/>
            </a:endParaRPr>
          </a:p>
        </p:txBody>
      </p:sp>
      <p:pic>
        <p:nvPicPr>
          <p:cNvPr id="3" name="Picture 2"/>
          <p:cNvPicPr>
            <a:picLocks noChangeAspect="1"/>
          </p:cNvPicPr>
          <p:nvPr/>
        </p:nvPicPr>
        <p:blipFill>
          <a:blip r:embed="rId2"/>
          <a:stretch>
            <a:fillRect/>
          </a:stretch>
        </p:blipFill>
        <p:spPr>
          <a:xfrm>
            <a:off x="1126900" y="2115891"/>
            <a:ext cx="9865217" cy="4459619"/>
          </a:xfrm>
          <a:prstGeom prst="rect">
            <a:avLst/>
          </a:prstGeom>
        </p:spPr>
      </p:pic>
    </p:spTree>
    <p:extLst>
      <p:ext uri="{BB962C8B-B14F-4D97-AF65-F5344CB8AC3E}">
        <p14:creationId xmlns:p14="http://schemas.microsoft.com/office/powerpoint/2010/main" val="3488329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0456" y="553791"/>
            <a:ext cx="11552349" cy="5078313"/>
          </a:xfrm>
          <a:prstGeom prst="rect">
            <a:avLst/>
          </a:prstGeom>
        </p:spPr>
        <p:txBody>
          <a:bodyPr wrap="square">
            <a:spAutoFit/>
          </a:bodyPr>
          <a:lstStyle/>
          <a:p>
            <a:pPr algn="just"/>
            <a:r>
              <a:rPr lang="en-AU" sz="3600" dirty="0">
                <a:solidFill>
                  <a:schemeClr val="bg1"/>
                </a:solidFill>
                <a:latin typeface="Leelawadee UI Semilight" panose="020B0402040204020203" pitchFamily="34" charset="-34"/>
                <a:cs typeface="Leelawadee UI Semilight" panose="020B0402040204020203" pitchFamily="34" charset="-34"/>
              </a:rPr>
              <a:t>And we also thank God continually because, when you received the word of God, which you heard from us, you accepted it not as a human word, but as it actually is, the word of God, which is indeed at work in you who believe. </a:t>
            </a:r>
            <a:r>
              <a:rPr lang="en-AU" sz="3600" b="1" baseline="30000" dirty="0" smtClean="0">
                <a:solidFill>
                  <a:schemeClr val="bg1"/>
                </a:solidFill>
                <a:latin typeface="Leelawadee UI Semilight" panose="020B0402040204020203" pitchFamily="34" charset="-34"/>
                <a:cs typeface="Leelawadee UI Semilight" panose="020B0402040204020203" pitchFamily="34" charset="-34"/>
              </a:rPr>
              <a:t> </a:t>
            </a:r>
            <a:r>
              <a:rPr lang="en-AU" sz="3600" dirty="0" smtClean="0">
                <a:solidFill>
                  <a:schemeClr val="bg1"/>
                </a:solidFill>
                <a:latin typeface="Leelawadee UI Semilight" panose="020B0402040204020203" pitchFamily="34" charset="-34"/>
                <a:cs typeface="Leelawadee UI Semilight" panose="020B0402040204020203" pitchFamily="34" charset="-34"/>
              </a:rPr>
              <a:t>For </a:t>
            </a:r>
            <a:r>
              <a:rPr lang="en-AU" sz="3600" dirty="0">
                <a:solidFill>
                  <a:schemeClr val="bg1"/>
                </a:solidFill>
                <a:latin typeface="Leelawadee UI Semilight" panose="020B0402040204020203" pitchFamily="34" charset="-34"/>
                <a:cs typeface="Leelawadee UI Semilight" panose="020B0402040204020203" pitchFamily="34" charset="-34"/>
              </a:rPr>
              <a:t>you, brothers and sisters, became imitators of God’s churches in Judea, which are in Christ Jesus: you suffered from your own people the same things those churches suffered from the Jews </a:t>
            </a:r>
            <a:r>
              <a:rPr lang="en-AU" sz="3600" dirty="0" smtClean="0">
                <a:solidFill>
                  <a:schemeClr val="bg1"/>
                </a:solidFill>
                <a:latin typeface="Leelawadee UI Semilight" panose="020B0402040204020203" pitchFamily="34" charset="-34"/>
                <a:cs typeface="Leelawadee UI Semilight" panose="020B0402040204020203" pitchFamily="34" charset="-34"/>
              </a:rPr>
              <a:t>who </a:t>
            </a:r>
            <a:r>
              <a:rPr lang="en-AU" sz="3600" dirty="0">
                <a:solidFill>
                  <a:schemeClr val="bg1"/>
                </a:solidFill>
                <a:latin typeface="Leelawadee UI Semilight" panose="020B0402040204020203" pitchFamily="34" charset="-34"/>
                <a:cs typeface="Leelawadee UI Semilight" panose="020B0402040204020203" pitchFamily="34" charset="-34"/>
              </a:rPr>
              <a:t>killed the Lord Jesus and the prophets and also drove us out. </a:t>
            </a:r>
          </a:p>
        </p:txBody>
      </p:sp>
    </p:spTree>
    <p:extLst>
      <p:ext uri="{BB962C8B-B14F-4D97-AF65-F5344CB8AC3E}">
        <p14:creationId xmlns:p14="http://schemas.microsoft.com/office/powerpoint/2010/main" val="3365744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1819" y="875763"/>
            <a:ext cx="11552349" cy="2862322"/>
          </a:xfrm>
          <a:prstGeom prst="rect">
            <a:avLst/>
          </a:prstGeom>
        </p:spPr>
        <p:txBody>
          <a:bodyPr wrap="square">
            <a:spAutoFit/>
          </a:bodyPr>
          <a:lstStyle/>
          <a:p>
            <a:pPr algn="just"/>
            <a:r>
              <a:rPr lang="en-AU" sz="3600" dirty="0" smtClean="0">
                <a:solidFill>
                  <a:schemeClr val="bg1"/>
                </a:solidFill>
                <a:latin typeface="Leelawadee UI Semilight" panose="020B0402040204020203" pitchFamily="34" charset="-34"/>
                <a:cs typeface="Leelawadee UI Semilight" panose="020B0402040204020203" pitchFamily="34" charset="-34"/>
              </a:rPr>
              <a:t>They </a:t>
            </a:r>
            <a:r>
              <a:rPr lang="en-AU" sz="3600" dirty="0">
                <a:solidFill>
                  <a:schemeClr val="bg1"/>
                </a:solidFill>
                <a:latin typeface="Leelawadee UI Semilight" panose="020B0402040204020203" pitchFamily="34" charset="-34"/>
                <a:cs typeface="Leelawadee UI Semilight" panose="020B0402040204020203" pitchFamily="34" charset="-34"/>
              </a:rPr>
              <a:t>displease God and are hostile to everyone </a:t>
            </a:r>
            <a:r>
              <a:rPr lang="en-AU" sz="3600" dirty="0" smtClean="0">
                <a:solidFill>
                  <a:schemeClr val="bg1"/>
                </a:solidFill>
                <a:latin typeface="Leelawadee UI Semilight" panose="020B0402040204020203" pitchFamily="34" charset="-34"/>
                <a:cs typeface="Leelawadee UI Semilight" panose="020B0402040204020203" pitchFamily="34" charset="-34"/>
              </a:rPr>
              <a:t>in </a:t>
            </a:r>
            <a:r>
              <a:rPr lang="en-AU" sz="3600" dirty="0">
                <a:solidFill>
                  <a:schemeClr val="bg1"/>
                </a:solidFill>
                <a:latin typeface="Leelawadee UI Semilight" panose="020B0402040204020203" pitchFamily="34" charset="-34"/>
                <a:cs typeface="Leelawadee UI Semilight" panose="020B0402040204020203" pitchFamily="34" charset="-34"/>
              </a:rPr>
              <a:t>their effort to keep us from speaking to the Gentiles so that they may be saved. In this way they always heap up their sins to the limit. The wrath of God has come upon them at last</a:t>
            </a:r>
            <a:r>
              <a:rPr lang="en-AU" sz="3600" dirty="0" smtClean="0">
                <a:solidFill>
                  <a:schemeClr val="bg1"/>
                </a:solidFill>
                <a:latin typeface="Leelawadee UI Semilight" panose="020B0402040204020203" pitchFamily="34" charset="-34"/>
                <a:cs typeface="Leelawadee UI Semilight" panose="020B0402040204020203" pitchFamily="34" charset="-34"/>
              </a:rPr>
              <a:t>.							        </a:t>
            </a:r>
            <a:r>
              <a:rPr lang="en-AU" sz="2400" dirty="0" smtClean="0">
                <a:solidFill>
                  <a:schemeClr val="bg1"/>
                </a:solidFill>
                <a:latin typeface="Leelawadee UI Semilight" panose="020B0402040204020203" pitchFamily="34" charset="-34"/>
                <a:cs typeface="Leelawadee UI Semilight" panose="020B0402040204020203" pitchFamily="34" charset="-34"/>
              </a:rPr>
              <a:t>1 Thessalonians 2:13-16</a:t>
            </a:r>
            <a:endParaRPr lang="en-AU" sz="36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1434791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57576" y="1028816"/>
            <a:ext cx="11603866"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AU" sz="3600" spc="600" dirty="0" smtClean="0">
                <a:solidFill>
                  <a:schemeClr val="bg1"/>
                </a:solidFill>
                <a:latin typeface="Leelawadee UI Semilight" panose="020B0402040204020203" pitchFamily="34" charset="-34"/>
                <a:cs typeface="Leelawadee UI Semilight" panose="020B0402040204020203" pitchFamily="34" charset="-34"/>
              </a:rPr>
              <a:t>in this world </a:t>
            </a:r>
            <a:r>
              <a:rPr lang="en-AU" sz="3600" b="1" spc="600" dirty="0" smtClean="0">
                <a:solidFill>
                  <a:srgbClr val="FF0000"/>
                </a:solidFill>
                <a:latin typeface="Leelawadee UI Semilight" panose="020B0402040204020203" pitchFamily="34" charset="-34"/>
                <a:cs typeface="Leelawadee UI Semilight" panose="020B0402040204020203" pitchFamily="34" charset="-34"/>
              </a:rPr>
              <a:t>you will </a:t>
            </a:r>
            <a:r>
              <a:rPr lang="en-AU" sz="3600" spc="600" dirty="0" smtClean="0">
                <a:solidFill>
                  <a:schemeClr val="bg1"/>
                </a:solidFill>
                <a:latin typeface="Leelawadee UI Semilight" panose="020B0402040204020203" pitchFamily="34" charset="-34"/>
                <a:cs typeface="Leelawadee UI Semilight" panose="020B0402040204020203" pitchFamily="34" charset="-34"/>
              </a:rPr>
              <a:t>have trouble … </a:t>
            </a:r>
            <a:r>
              <a:rPr lang="en-AU" sz="44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endParaRPr lang="en-AU" sz="800" spc="600" dirty="0" smtClean="0">
              <a:solidFill>
                <a:schemeClr val="bg1"/>
              </a:solidFill>
              <a:latin typeface="Leelawadee UI Semilight" panose="020B0402040204020203" pitchFamily="34" charset="-34"/>
              <a:cs typeface="Leelawadee UI Semilight" panose="020B0402040204020203" pitchFamily="34" charset="-34"/>
            </a:endParaRPr>
          </a:p>
          <a:p>
            <a:pPr algn="l"/>
            <a:r>
              <a:rPr lang="en-AU" sz="5400" spc="600" dirty="0" smtClean="0">
                <a:solidFill>
                  <a:schemeClr val="bg1"/>
                </a:solidFill>
                <a:latin typeface="Leelawadee UI Semilight" panose="020B0402040204020203" pitchFamily="34" charset="-34"/>
                <a:cs typeface="Leelawadee UI Semilight" panose="020B0402040204020203" pitchFamily="34" charset="-34"/>
              </a:rPr>
              <a:t>      because people hate Jesus</a:t>
            </a:r>
          </a:p>
          <a:p>
            <a:pPr algn="l"/>
            <a:r>
              <a:rPr lang="en-AU" sz="3200" spc="600" dirty="0" smtClean="0">
                <a:solidFill>
                  <a:schemeClr val="bg1"/>
                </a:solidFill>
                <a:latin typeface="Leelawadee UI Semilight" panose="020B0402040204020203" pitchFamily="34" charset="-34"/>
                <a:cs typeface="Leelawadee UI Semilight" panose="020B0402040204020203" pitchFamily="34" charset="-34"/>
              </a:rPr>
              <a:t>						</a:t>
            </a:r>
            <a:endParaRPr lang="en-AU" sz="2400" spc="600" dirty="0">
              <a:solidFill>
                <a:schemeClr val="bg1"/>
              </a:solidFill>
              <a:latin typeface="Leelawadee UI Semilight" panose="020B0402040204020203" pitchFamily="34" charset="-34"/>
              <a:cs typeface="Leelawadee UI Semilight" panose="020B0402040204020203" pitchFamily="34" charset="-34"/>
            </a:endParaRPr>
          </a:p>
        </p:txBody>
      </p:sp>
      <p:pic>
        <p:nvPicPr>
          <p:cNvPr id="3" name="Picture 2"/>
          <p:cNvPicPr>
            <a:picLocks noChangeAspect="1"/>
          </p:cNvPicPr>
          <p:nvPr/>
        </p:nvPicPr>
        <p:blipFill>
          <a:blip r:embed="rId2"/>
          <a:stretch>
            <a:fillRect/>
          </a:stretch>
        </p:blipFill>
        <p:spPr>
          <a:xfrm>
            <a:off x="1126900" y="2115891"/>
            <a:ext cx="9865217" cy="4459619"/>
          </a:xfrm>
          <a:prstGeom prst="rect">
            <a:avLst/>
          </a:prstGeom>
        </p:spPr>
      </p:pic>
    </p:spTree>
    <p:extLst>
      <p:ext uri="{BB962C8B-B14F-4D97-AF65-F5344CB8AC3E}">
        <p14:creationId xmlns:p14="http://schemas.microsoft.com/office/powerpoint/2010/main" val="10643723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215" y="206062"/>
            <a:ext cx="11423561" cy="6555641"/>
          </a:xfrm>
          <a:prstGeom prst="rect">
            <a:avLst/>
          </a:prstGeom>
        </p:spPr>
        <p:txBody>
          <a:bodyPr wrap="square">
            <a:spAutoFit/>
          </a:bodyPr>
          <a:lstStyle/>
          <a:p>
            <a:pPr algn="just"/>
            <a:r>
              <a:rPr lang="en-AU" sz="3600" spc="300" dirty="0" smtClean="0">
                <a:solidFill>
                  <a:schemeClr val="bg1"/>
                </a:solidFill>
                <a:latin typeface="Leelawadee UI Semilight" panose="020B0402040204020203" pitchFamily="34" charset="-34"/>
                <a:cs typeface="Leelawadee UI Semilight" panose="020B0402040204020203" pitchFamily="34" charset="-34"/>
              </a:rPr>
              <a:t>If </a:t>
            </a:r>
            <a:r>
              <a:rPr lang="en-AU" sz="3600" spc="300" dirty="0">
                <a:solidFill>
                  <a:schemeClr val="bg1"/>
                </a:solidFill>
                <a:latin typeface="Leelawadee UI Semilight" panose="020B0402040204020203" pitchFamily="34" charset="-34"/>
                <a:cs typeface="Leelawadee UI Semilight" panose="020B0402040204020203" pitchFamily="34" charset="-34"/>
              </a:rPr>
              <a:t>the world hates you, keep in mind that it hated me first. </a:t>
            </a:r>
            <a:r>
              <a:rPr lang="en-AU" sz="3600" b="1" spc="300" baseline="30000" dirty="0">
                <a:solidFill>
                  <a:schemeClr val="bg1"/>
                </a:solidFill>
                <a:latin typeface="Leelawadee UI Semilight" panose="020B0402040204020203" pitchFamily="34" charset="-34"/>
                <a:cs typeface="Leelawadee UI Semilight" panose="020B0402040204020203" pitchFamily="34" charset="-34"/>
              </a:rPr>
              <a:t> </a:t>
            </a:r>
            <a:r>
              <a:rPr lang="en-AU" sz="3600" spc="300" dirty="0">
                <a:solidFill>
                  <a:schemeClr val="bg1"/>
                </a:solidFill>
                <a:latin typeface="Leelawadee UI Semilight" panose="020B0402040204020203" pitchFamily="34" charset="-34"/>
                <a:cs typeface="Leelawadee UI Semilight" panose="020B0402040204020203" pitchFamily="34" charset="-34"/>
              </a:rPr>
              <a:t>If you belonged to the world, it would love you as its own. As it is, you do not belong to the world, but I have chosen you out of the world. That is why the world hates you. </a:t>
            </a:r>
            <a:r>
              <a:rPr lang="en-AU" sz="3600" b="1" spc="300" baseline="30000" dirty="0">
                <a:solidFill>
                  <a:schemeClr val="bg1"/>
                </a:solidFill>
                <a:latin typeface="Leelawadee UI Semilight" panose="020B0402040204020203" pitchFamily="34" charset="-34"/>
                <a:cs typeface="Leelawadee UI Semilight" panose="020B0402040204020203" pitchFamily="34" charset="-34"/>
              </a:rPr>
              <a:t> </a:t>
            </a:r>
            <a:r>
              <a:rPr lang="en-AU" sz="3600" spc="300" dirty="0">
                <a:solidFill>
                  <a:schemeClr val="bg1"/>
                </a:solidFill>
                <a:latin typeface="Leelawadee UI Semilight" panose="020B0402040204020203" pitchFamily="34" charset="-34"/>
                <a:cs typeface="Leelawadee UI Semilight" panose="020B0402040204020203" pitchFamily="34" charset="-34"/>
              </a:rPr>
              <a:t>Remember what I told you: “A servant is not greater than his master</a:t>
            </a:r>
            <a:r>
              <a:rPr lang="en-AU" sz="3600" spc="300" dirty="0" smtClean="0">
                <a:solidFill>
                  <a:schemeClr val="bg1"/>
                </a:solidFill>
                <a:latin typeface="Leelawadee UI Semilight" panose="020B0402040204020203" pitchFamily="34" charset="-34"/>
                <a:cs typeface="Leelawadee UI Semilight" panose="020B0402040204020203" pitchFamily="34" charset="-34"/>
              </a:rPr>
              <a:t>.”</a:t>
            </a:r>
            <a:r>
              <a:rPr lang="en-AU" sz="3600" spc="300" dirty="0">
                <a:solidFill>
                  <a:schemeClr val="bg1"/>
                </a:solidFill>
                <a:latin typeface="Leelawadee UI Semilight" panose="020B0402040204020203" pitchFamily="34" charset="-34"/>
                <a:cs typeface="Leelawadee UI Semilight" panose="020B0402040204020203" pitchFamily="34" charset="-34"/>
              </a:rPr>
              <a:t> If they persecuted me, they will persecute you also. If they obeyed my teaching, they will obey yours also. </a:t>
            </a:r>
            <a:r>
              <a:rPr lang="en-AU" sz="3600" b="1" spc="300" baseline="30000" dirty="0">
                <a:solidFill>
                  <a:schemeClr val="bg1"/>
                </a:solidFill>
                <a:latin typeface="Leelawadee UI Semilight" panose="020B0402040204020203" pitchFamily="34" charset="-34"/>
                <a:cs typeface="Leelawadee UI Semilight" panose="020B0402040204020203" pitchFamily="34" charset="-34"/>
              </a:rPr>
              <a:t> </a:t>
            </a:r>
            <a:r>
              <a:rPr lang="en-AU" sz="3600" spc="300" dirty="0">
                <a:solidFill>
                  <a:schemeClr val="bg1"/>
                </a:solidFill>
                <a:latin typeface="Leelawadee UI Semilight" panose="020B0402040204020203" pitchFamily="34" charset="-34"/>
                <a:cs typeface="Leelawadee UI Semilight" panose="020B0402040204020203" pitchFamily="34" charset="-34"/>
              </a:rPr>
              <a:t>They will treat you this way because of my name, for they do not know the one who sent me</a:t>
            </a:r>
            <a:r>
              <a:rPr lang="en-AU" sz="3600" spc="300" dirty="0" smtClean="0">
                <a:solidFill>
                  <a:schemeClr val="bg1"/>
                </a:solidFill>
                <a:latin typeface="Leelawadee UI Semilight" panose="020B0402040204020203" pitchFamily="34" charset="-34"/>
                <a:cs typeface="Leelawadee UI Semilight" panose="020B0402040204020203" pitchFamily="34" charset="-34"/>
              </a:rPr>
              <a:t>. </a:t>
            </a:r>
          </a:p>
          <a:p>
            <a:pPr algn="just"/>
            <a:r>
              <a:rPr lang="en-AU" sz="2400" dirty="0" smtClean="0">
                <a:solidFill>
                  <a:schemeClr val="bg1"/>
                </a:solidFill>
                <a:latin typeface="Leelawadee UI Semilight" panose="020B0402040204020203" pitchFamily="34" charset="-34"/>
                <a:cs typeface="Leelawadee UI Semilight" panose="020B0402040204020203" pitchFamily="34" charset="-34"/>
              </a:rPr>
              <a:t>									               John 15:18-21</a:t>
            </a:r>
            <a:endParaRPr lang="en-AU" sz="24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2167983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2276" y="1596980"/>
            <a:ext cx="11230378" cy="3231654"/>
          </a:xfrm>
          <a:prstGeom prst="rect">
            <a:avLst/>
          </a:prstGeom>
        </p:spPr>
        <p:txBody>
          <a:bodyPr wrap="square">
            <a:spAutoFit/>
          </a:bodyPr>
          <a:lstStyle/>
          <a:p>
            <a:pPr algn="just"/>
            <a:r>
              <a:rPr lang="en-AU" sz="3600" spc="600" dirty="0">
                <a:solidFill>
                  <a:schemeClr val="bg1"/>
                </a:solidFill>
                <a:latin typeface="Leelawadee UI Semilight" panose="020B0402040204020203" pitchFamily="34" charset="-34"/>
                <a:cs typeface="Leelawadee UI Semilight" panose="020B0402040204020203" pitchFamily="34" charset="-34"/>
              </a:rPr>
              <a:t>For we are to God the pleasing aroma of Christ among those who are being saved and those who are perishing. </a:t>
            </a:r>
            <a:r>
              <a:rPr lang="en-AU" sz="3600" b="1" spc="600" baseline="30000" dirty="0">
                <a:solidFill>
                  <a:schemeClr val="bg1"/>
                </a:solidFill>
                <a:latin typeface="Leelawadee UI Semilight" panose="020B0402040204020203" pitchFamily="34" charset="-34"/>
                <a:cs typeface="Leelawadee UI Semilight" panose="020B0402040204020203" pitchFamily="34" charset="-34"/>
              </a:rPr>
              <a:t> </a:t>
            </a:r>
            <a:r>
              <a:rPr lang="en-AU" sz="3600" spc="600" dirty="0">
                <a:solidFill>
                  <a:schemeClr val="bg1"/>
                </a:solidFill>
                <a:latin typeface="Leelawadee UI Semilight" panose="020B0402040204020203" pitchFamily="34" charset="-34"/>
                <a:cs typeface="Leelawadee UI Semilight" panose="020B0402040204020203" pitchFamily="34" charset="-34"/>
              </a:rPr>
              <a:t>To the one we are an aroma that brings death; to the other, an aroma that brings life. </a:t>
            </a:r>
            <a:endParaRPr lang="en-AU" sz="3600" spc="600" dirty="0" smtClean="0">
              <a:solidFill>
                <a:schemeClr val="bg1"/>
              </a:solidFill>
              <a:latin typeface="Leelawadee UI Semilight" panose="020B0402040204020203" pitchFamily="34" charset="-34"/>
              <a:cs typeface="Leelawadee UI Semilight" panose="020B0402040204020203" pitchFamily="34" charset="-34"/>
            </a:endParaRPr>
          </a:p>
          <a:p>
            <a:pPr algn="just"/>
            <a:r>
              <a:rPr lang="en-AU" sz="2400" dirty="0">
                <a:solidFill>
                  <a:schemeClr val="bg1"/>
                </a:solidFill>
                <a:latin typeface="Leelawadee UI Semilight" panose="020B0402040204020203" pitchFamily="34" charset="-34"/>
                <a:cs typeface="Leelawadee UI Semilight" panose="020B0402040204020203" pitchFamily="34" charset="-34"/>
              </a:rPr>
              <a:t>	</a:t>
            </a:r>
            <a:r>
              <a:rPr lang="en-AU" sz="2400" dirty="0" smtClean="0">
                <a:solidFill>
                  <a:schemeClr val="bg1"/>
                </a:solidFill>
                <a:latin typeface="Leelawadee UI Semilight" panose="020B0402040204020203" pitchFamily="34" charset="-34"/>
                <a:cs typeface="Leelawadee UI Semilight" panose="020B0402040204020203" pitchFamily="34" charset="-34"/>
              </a:rPr>
              <a:t>								 2 Corinthians 2:15-16</a:t>
            </a:r>
            <a:endParaRPr lang="en-AU" sz="24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7244598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6093</TotalTime>
  <Words>251</Words>
  <Application>Microsoft Office PowerPoint</Application>
  <PresentationFormat>Widescreen</PresentationFormat>
  <Paragraphs>49</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Leelawadee UI Semilight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dc:creator>
  <cp:lastModifiedBy>Kevin B</cp:lastModifiedBy>
  <cp:revision>42</cp:revision>
  <dcterms:created xsi:type="dcterms:W3CDTF">2018-05-02T22:56:48Z</dcterms:created>
  <dcterms:modified xsi:type="dcterms:W3CDTF">2018-05-26T23:05:22Z</dcterms:modified>
</cp:coreProperties>
</file>