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handoutMasterIdLst>
    <p:handoutMasterId r:id="rId21"/>
  </p:handoutMasterIdLst>
  <p:sldIdLst>
    <p:sldId id="256" r:id="rId2"/>
    <p:sldId id="258" r:id="rId3"/>
    <p:sldId id="257" r:id="rId4"/>
    <p:sldId id="259" r:id="rId5"/>
    <p:sldId id="260" r:id="rId6"/>
    <p:sldId id="261" r:id="rId7"/>
    <p:sldId id="262" r:id="rId8"/>
    <p:sldId id="263" r:id="rId9"/>
    <p:sldId id="269" r:id="rId10"/>
    <p:sldId id="264" r:id="rId11"/>
    <p:sldId id="265" r:id="rId12"/>
    <p:sldId id="266" r:id="rId13"/>
    <p:sldId id="267" r:id="rId14"/>
    <p:sldId id="273" r:id="rId15"/>
    <p:sldId id="275" r:id="rId16"/>
    <p:sldId id="271" r:id="rId17"/>
    <p:sldId id="272"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99" autoAdjust="0"/>
  </p:normalViewPr>
  <p:slideViewPr>
    <p:cSldViewPr>
      <p:cViewPr varScale="1">
        <p:scale>
          <a:sx n="76" d="100"/>
          <a:sy n="76" d="100"/>
        </p:scale>
        <p:origin x="1836" y="108"/>
      </p:cViewPr>
      <p:guideLst>
        <p:guide orient="horz" pos="2160"/>
        <p:guide pos="3840"/>
      </p:guideLst>
    </p:cSldViewPr>
  </p:slideViewPr>
  <p:notesTextViewPr>
    <p:cViewPr>
      <p:scale>
        <a:sx n="100" d="100"/>
        <a:sy n="100" d="100"/>
      </p:scale>
      <p:origin x="0" y="0"/>
    </p:cViewPr>
  </p:notesTextViewPr>
  <p:notesViewPr>
    <p:cSldViewPr>
      <p:cViewPr varScale="1">
        <p:scale>
          <a:sx n="74" d="100"/>
          <a:sy n="74" d="100"/>
        </p:scale>
        <p:origin x="-344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72F2DB7-91E1-448F-B0A9-BE858656C8B5}" type="datetimeFigureOut">
              <a:rPr lang="en-AU" smtClean="0"/>
              <a:pPr/>
              <a:t>28/10/2018</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716BFE4-062D-476E-871F-775637FCC894}" type="slidenum">
              <a:rPr lang="en-AU" smtClean="0"/>
              <a:pPr/>
              <a:t>‹#›</a:t>
            </a:fld>
            <a:endParaRPr lang="en-AU"/>
          </a:p>
        </p:txBody>
      </p:sp>
    </p:spTree>
    <p:extLst>
      <p:ext uri="{BB962C8B-B14F-4D97-AF65-F5344CB8AC3E}">
        <p14:creationId xmlns:p14="http://schemas.microsoft.com/office/powerpoint/2010/main" val="22739596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D2FA19-AC6D-431F-B8FF-0EC0E5918975}" type="datetimeFigureOut">
              <a:rPr lang="en-AU" smtClean="0"/>
              <a:pPr/>
              <a:t>28/10/2018</a:t>
            </a:fld>
            <a:endParaRPr lang="en-A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2FF5B0-EDF3-466C-B550-E7EA3A931B09}" type="slidenum">
              <a:rPr lang="en-AU" smtClean="0"/>
              <a:pPr/>
              <a:t>‹#›</a:t>
            </a:fld>
            <a:endParaRPr lang="en-AU"/>
          </a:p>
        </p:txBody>
      </p:sp>
    </p:spTree>
    <p:extLst>
      <p:ext uri="{BB962C8B-B14F-4D97-AF65-F5344CB8AC3E}">
        <p14:creationId xmlns:p14="http://schemas.microsoft.com/office/powerpoint/2010/main" val="2594490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AU" dirty="0" smtClean="0"/>
              <a:t>INTRO DUCTION:</a:t>
            </a:r>
          </a:p>
          <a:p>
            <a:endParaRPr lang="en-AU" dirty="0" smtClean="0"/>
          </a:p>
          <a:p>
            <a:r>
              <a:rPr lang="en-AU" dirty="0" smtClean="0"/>
              <a:t>Good morning.   Probably you are expecting Ps. Kevin and think he has shrunk during the week.  But no – its only me.  Bryan Hoar.</a:t>
            </a:r>
          </a:p>
          <a:p>
            <a:r>
              <a:rPr lang="en-AU" baseline="0" dirty="0" smtClean="0"/>
              <a:t>Today is Grandparent’s Day – so a grandparent is preaching (not that Kevin and Kerry aren’t </a:t>
            </a:r>
            <a:r>
              <a:rPr lang="en-AU" baseline="0" dirty="0" err="1" smtClean="0"/>
              <a:t>gps</a:t>
            </a:r>
            <a:r>
              <a:rPr lang="en-AU" baseline="0" dirty="0" smtClean="0"/>
              <a:t>) </a:t>
            </a:r>
          </a:p>
          <a:p>
            <a:endParaRPr lang="en-AU" baseline="0" dirty="0" smtClean="0"/>
          </a:p>
          <a:p>
            <a:r>
              <a:rPr lang="en-AU" baseline="0" dirty="0" smtClean="0"/>
              <a:t>October is PASTOR APPRECIATION MONTH – brought in by Americans and some churches and people in Aus recognise it.</a:t>
            </a:r>
          </a:p>
          <a:p>
            <a:endParaRPr lang="en-AU" baseline="0" dirty="0" smtClean="0"/>
          </a:p>
          <a:p>
            <a:r>
              <a:rPr lang="en-AU" baseline="0" dirty="0" smtClean="0"/>
              <a:t>GOOD NEWS AND BAD NEWS!</a:t>
            </a:r>
          </a:p>
          <a:p>
            <a:r>
              <a:rPr lang="en-AU" baseline="0" dirty="0" smtClean="0"/>
              <a:t>	GOOD NEWS is that I am only speaking to ONE person this morning – so the rest of you can have a doze</a:t>
            </a:r>
          </a:p>
          <a:p>
            <a:r>
              <a:rPr lang="en-AU" baseline="0" dirty="0" smtClean="0"/>
              <a:t>		BAD NEWS is that the one person I am speaking to is – YOU.</a:t>
            </a:r>
            <a:endParaRPr lang="en-AU"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1</a:t>
            </a:fld>
            <a:endParaRPr lang="en-AU"/>
          </a:p>
        </p:txBody>
      </p:sp>
    </p:spTree>
    <p:extLst>
      <p:ext uri="{BB962C8B-B14F-4D97-AF65-F5344CB8AC3E}">
        <p14:creationId xmlns:p14="http://schemas.microsoft.com/office/powerpoint/2010/main" val="1225777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AU" dirty="0" smtClean="0"/>
              <a:t>Some commentators see Paul speaking about himself</a:t>
            </a:r>
          </a:p>
          <a:p>
            <a:endParaRPr lang="en-AU" dirty="0" smtClean="0"/>
          </a:p>
          <a:p>
            <a:r>
              <a:rPr lang="en-AU" dirty="0" smtClean="0"/>
              <a:t>  perhaps the amazing Damascus Road experience</a:t>
            </a:r>
            <a:endParaRPr lang="en-AU"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2</a:t>
            </a:fld>
            <a:endParaRPr lang="en-AU"/>
          </a:p>
        </p:txBody>
      </p:sp>
    </p:spTree>
    <p:extLst>
      <p:ext uri="{BB962C8B-B14F-4D97-AF65-F5344CB8AC3E}">
        <p14:creationId xmlns:p14="http://schemas.microsoft.com/office/powerpoint/2010/main" val="3972403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AU" dirty="0" smtClean="0"/>
              <a:t>Did Paul Have Bad Eyesight? • He says that he suffered from a “physical infirmity” (Gal. 4:13) and from a “thorn in the flesh” (2 Cor. 12:7). • He </a:t>
            </a:r>
            <a:r>
              <a:rPr lang="en-AU" dirty="0" err="1" smtClean="0"/>
              <a:t>saysthat</a:t>
            </a:r>
            <a:r>
              <a:rPr lang="en-AU" dirty="0" smtClean="0"/>
              <a:t> the Galatians would have given him their own eyes to help him had it been possible (Gal. 4:15). • His handwriting is recognizable because of the exceptionally large letters that he makes (Gal. 6:11). • He </a:t>
            </a:r>
            <a:r>
              <a:rPr lang="en-AU" dirty="0" err="1" smtClean="0"/>
              <a:t>issaid</a:t>
            </a:r>
            <a:r>
              <a:rPr lang="en-AU" dirty="0" smtClean="0"/>
              <a:t> to have been temporarily blinded (Acts 9:8), and when his sight is restored, “something like scales” fall from his eyes (Acts 9:18). • He fails to recognize the high priest when appearing before the Jewish council in Jerusalem (Acts 23:4–5). Such considerations have led to speculation: Did he have cataracts or some other eye problem? Was he partially blind</a:t>
            </a:r>
            <a:endParaRPr lang="en-AU"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11</a:t>
            </a:fld>
            <a:endParaRPr lang="en-AU"/>
          </a:p>
        </p:txBody>
      </p:sp>
    </p:spTree>
    <p:extLst>
      <p:ext uri="{BB962C8B-B14F-4D97-AF65-F5344CB8AC3E}">
        <p14:creationId xmlns:p14="http://schemas.microsoft.com/office/powerpoint/2010/main" val="3916153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AU" sz="1200" b="0" i="0" kern="1200" dirty="0" smtClean="0">
                <a:solidFill>
                  <a:schemeClr val="tx1"/>
                </a:solidFill>
                <a:latin typeface="+mn-lt"/>
                <a:ea typeface="+mn-ea"/>
                <a:cs typeface="+mn-cs"/>
              </a:rPr>
              <a:t>Others believe it may have been the </a:t>
            </a:r>
            <a:r>
              <a:rPr lang="en-AU" sz="1200" b="0" i="0" kern="1200" dirty="0" err="1" smtClean="0">
                <a:solidFill>
                  <a:schemeClr val="tx1"/>
                </a:solidFill>
                <a:latin typeface="+mn-lt"/>
                <a:ea typeface="+mn-ea"/>
                <a:cs typeface="+mn-cs"/>
              </a:rPr>
              <a:t>Judaizers</a:t>
            </a:r>
            <a:r>
              <a:rPr lang="en-AU" sz="1200" b="0" i="0" kern="1200" dirty="0" smtClean="0">
                <a:solidFill>
                  <a:schemeClr val="tx1"/>
                </a:solidFill>
                <a:latin typeface="+mn-lt"/>
                <a:ea typeface="+mn-ea"/>
                <a:cs typeface="+mn-cs"/>
              </a:rPr>
              <a:t> who followed Paul and constantly harassed him and tried to make some of the converts adhere to the old Jewish laws and customs.</a:t>
            </a:r>
            <a:br>
              <a:rPr lang="en-AU" sz="1200" b="0" i="0" kern="1200" dirty="0" smtClean="0">
                <a:solidFill>
                  <a:schemeClr val="tx1"/>
                </a:solidFill>
                <a:latin typeface="+mn-lt"/>
                <a:ea typeface="+mn-ea"/>
                <a:cs typeface="+mn-cs"/>
              </a:rPr>
            </a:br>
            <a:endParaRPr lang="en-AU"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12</a:t>
            </a:fld>
            <a:endParaRPr lang="en-AU"/>
          </a:p>
        </p:txBody>
      </p:sp>
    </p:spTree>
    <p:extLst>
      <p:ext uri="{BB962C8B-B14F-4D97-AF65-F5344CB8AC3E}">
        <p14:creationId xmlns:p14="http://schemas.microsoft.com/office/powerpoint/2010/main" val="229854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When we read the New Testament in a narrative way, taking it in its chronological sequence, we discover that everywhere Paul planted a church, a group of detractors opposed his ministry and sought to discredit his apostolic authority in the eyes of the Christians for which he cared.</a:t>
            </a:r>
          </a:p>
          <a:p>
            <a:r>
              <a:rPr lang="en-AU" sz="1200" kern="1200" dirty="0" smtClean="0">
                <a:solidFill>
                  <a:schemeClr val="tx1"/>
                </a:solidFill>
                <a:latin typeface="+mn-lt"/>
                <a:ea typeface="+mn-ea"/>
                <a:cs typeface="+mn-cs"/>
              </a:rPr>
              <a:t>In Galatians, Paul indicates that this group of detractors was headed up by one man in particular.</a:t>
            </a:r>
          </a:p>
          <a:p>
            <a:r>
              <a:rPr lang="en-AU" sz="1200" kern="1200" dirty="0" smtClean="0">
                <a:solidFill>
                  <a:schemeClr val="tx1"/>
                </a:solidFill>
                <a:latin typeface="+mn-lt"/>
                <a:ea typeface="+mn-ea"/>
                <a:cs typeface="+mn-cs"/>
              </a:rPr>
              <a:t>The group of people = But there be </a:t>
            </a:r>
            <a:r>
              <a:rPr lang="en-AU" sz="1200" i="1" kern="1200" dirty="0" smtClean="0">
                <a:solidFill>
                  <a:schemeClr val="tx1"/>
                </a:solidFill>
                <a:latin typeface="+mn-lt"/>
                <a:ea typeface="+mn-ea"/>
                <a:cs typeface="+mn-cs"/>
              </a:rPr>
              <a:t>some</a:t>
            </a:r>
            <a:r>
              <a:rPr lang="en-AU" sz="1200" kern="1200" dirty="0" smtClean="0">
                <a:solidFill>
                  <a:schemeClr val="tx1"/>
                </a:solidFill>
                <a:latin typeface="+mn-lt"/>
                <a:ea typeface="+mn-ea"/>
                <a:cs typeface="+mn-cs"/>
              </a:rPr>
              <a:t> that trouble you, and would pervert the gospel of Christ (Galatians 1:7). As for those </a:t>
            </a:r>
            <a:r>
              <a:rPr lang="en-AU" sz="1200" i="1" kern="1200" dirty="0" smtClean="0">
                <a:solidFill>
                  <a:schemeClr val="tx1"/>
                </a:solidFill>
                <a:latin typeface="+mn-lt"/>
                <a:ea typeface="+mn-ea"/>
                <a:cs typeface="+mn-cs"/>
              </a:rPr>
              <a:t>agitators</a:t>
            </a:r>
            <a:r>
              <a:rPr lang="en-AU" sz="1200" kern="1200" dirty="0" smtClean="0">
                <a:solidFill>
                  <a:schemeClr val="tx1"/>
                </a:solidFill>
                <a:latin typeface="+mn-lt"/>
                <a:ea typeface="+mn-ea"/>
                <a:cs typeface="+mn-cs"/>
              </a:rPr>
              <a:t>, I wish </a:t>
            </a:r>
            <a:r>
              <a:rPr lang="en-AU" sz="1200" i="1" kern="1200" dirty="0" smtClean="0">
                <a:solidFill>
                  <a:schemeClr val="tx1"/>
                </a:solidFill>
                <a:latin typeface="+mn-lt"/>
                <a:ea typeface="+mn-ea"/>
                <a:cs typeface="+mn-cs"/>
              </a:rPr>
              <a:t>they</a:t>
            </a:r>
            <a:r>
              <a:rPr lang="en-AU" sz="1200" kern="1200" dirty="0" smtClean="0">
                <a:solidFill>
                  <a:schemeClr val="tx1"/>
                </a:solidFill>
                <a:latin typeface="+mn-lt"/>
                <a:ea typeface="+mn-ea"/>
                <a:cs typeface="+mn-cs"/>
              </a:rPr>
              <a:t> would go the whole way and emasculate </a:t>
            </a:r>
            <a:r>
              <a:rPr lang="en-AU" sz="1200" i="1" kern="1200" dirty="0" smtClean="0">
                <a:solidFill>
                  <a:schemeClr val="tx1"/>
                </a:solidFill>
                <a:latin typeface="+mn-lt"/>
                <a:ea typeface="+mn-ea"/>
                <a:cs typeface="+mn-cs"/>
              </a:rPr>
              <a:t>themselves</a:t>
            </a:r>
            <a:r>
              <a:rPr lang="en-AU" sz="1200" kern="1200" dirty="0" smtClean="0">
                <a:solidFill>
                  <a:schemeClr val="tx1"/>
                </a:solidFill>
                <a:latin typeface="+mn-lt"/>
                <a:ea typeface="+mn-ea"/>
                <a:cs typeface="+mn-cs"/>
              </a:rPr>
              <a:t>! (Galatians 5:12).</a:t>
            </a:r>
          </a:p>
          <a:p>
            <a:r>
              <a:rPr lang="en-AU" sz="1200" kern="1200" dirty="0" smtClean="0">
                <a:solidFill>
                  <a:schemeClr val="tx1"/>
                </a:solidFill>
                <a:latin typeface="+mn-lt"/>
                <a:ea typeface="+mn-ea"/>
                <a:cs typeface="+mn-cs"/>
              </a:rPr>
              <a:t>The one man that headed them up = But </a:t>
            </a:r>
            <a:r>
              <a:rPr lang="en-AU" sz="1200" i="1" kern="1200" dirty="0" smtClean="0">
                <a:solidFill>
                  <a:schemeClr val="tx1"/>
                </a:solidFill>
                <a:latin typeface="+mn-lt"/>
                <a:ea typeface="+mn-ea"/>
                <a:cs typeface="+mn-cs"/>
              </a:rPr>
              <a:t>the one</a:t>
            </a:r>
            <a:r>
              <a:rPr lang="en-AU" sz="1200" kern="1200" dirty="0" smtClean="0">
                <a:solidFill>
                  <a:schemeClr val="tx1"/>
                </a:solidFill>
                <a:latin typeface="+mn-lt"/>
                <a:ea typeface="+mn-ea"/>
                <a:cs typeface="+mn-cs"/>
              </a:rPr>
              <a:t> who is troubling you will bear </a:t>
            </a:r>
            <a:r>
              <a:rPr lang="en-AU" sz="1200" i="1" kern="1200" dirty="0" smtClean="0">
                <a:solidFill>
                  <a:schemeClr val="tx1"/>
                </a:solidFill>
                <a:latin typeface="+mn-lt"/>
                <a:ea typeface="+mn-ea"/>
                <a:cs typeface="+mn-cs"/>
              </a:rPr>
              <a:t>his</a:t>
            </a:r>
            <a:r>
              <a:rPr lang="en-AU" sz="1200" kern="1200" dirty="0" smtClean="0">
                <a:solidFill>
                  <a:schemeClr val="tx1"/>
                </a:solidFill>
                <a:latin typeface="+mn-lt"/>
                <a:ea typeface="+mn-ea"/>
                <a:cs typeface="+mn-cs"/>
              </a:rPr>
              <a:t> judgment, whoever </a:t>
            </a:r>
            <a:r>
              <a:rPr lang="en-AU" sz="1200" i="1" kern="1200" dirty="0" smtClean="0">
                <a:solidFill>
                  <a:schemeClr val="tx1"/>
                </a:solidFill>
                <a:latin typeface="+mn-lt"/>
                <a:ea typeface="+mn-ea"/>
                <a:cs typeface="+mn-cs"/>
              </a:rPr>
              <a:t>he</a:t>
            </a:r>
            <a:r>
              <a:rPr lang="en-AU" sz="1200" kern="1200" dirty="0" smtClean="0">
                <a:solidFill>
                  <a:schemeClr val="tx1"/>
                </a:solidFill>
                <a:latin typeface="+mn-lt"/>
                <a:ea typeface="+mn-ea"/>
                <a:cs typeface="+mn-cs"/>
              </a:rPr>
              <a:t> is (Galatians 5:10).</a:t>
            </a:r>
          </a:p>
          <a:p>
            <a:r>
              <a:rPr lang="en-AU" sz="1200" kern="1200" dirty="0" smtClean="0">
                <a:solidFill>
                  <a:schemeClr val="tx1"/>
                </a:solidFill>
                <a:latin typeface="+mn-lt"/>
                <a:ea typeface="+mn-ea"/>
                <a:cs typeface="+mn-cs"/>
              </a:rPr>
              <a:t>At the end of the letter, Paul says something interesting:</a:t>
            </a:r>
          </a:p>
          <a:p>
            <a:r>
              <a:rPr lang="en-AU" sz="1200" kern="1200" dirty="0" smtClean="0">
                <a:solidFill>
                  <a:schemeClr val="tx1"/>
                </a:solidFill>
                <a:latin typeface="+mn-lt"/>
                <a:ea typeface="+mn-ea"/>
                <a:cs typeface="+mn-cs"/>
              </a:rPr>
              <a:t>From now on let no one cause trouble for me, for I bear on my body the brand-marks of Jesus.</a:t>
            </a:r>
          </a:p>
          <a:p>
            <a:r>
              <a:rPr lang="en-AU" sz="1200" kern="1200" dirty="0" smtClean="0">
                <a:solidFill>
                  <a:schemeClr val="tx1"/>
                </a:solidFill>
                <a:latin typeface="+mn-lt"/>
                <a:ea typeface="+mn-ea"/>
                <a:cs typeface="+mn-cs"/>
              </a:rPr>
              <a:t>You can almost hear a prayer behind this statement in which Paul is asking the Lord to remove this person who is troubling him and the churches.</a:t>
            </a:r>
          </a:p>
          <a:p>
            <a:endParaRPr lang="en-AU"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14</a:t>
            </a:fld>
            <a:endParaRPr lang="en-AU"/>
          </a:p>
        </p:txBody>
      </p:sp>
    </p:spTree>
    <p:extLst>
      <p:ext uri="{BB962C8B-B14F-4D97-AF65-F5344CB8AC3E}">
        <p14:creationId xmlns:p14="http://schemas.microsoft.com/office/powerpoint/2010/main" val="766056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pPr fontAlgn="base"/>
            <a:r>
              <a:rPr lang="en-AU" sz="1800" b="0" i="0" kern="1200" dirty="0" smtClean="0">
                <a:solidFill>
                  <a:schemeClr val="tx1"/>
                </a:solidFill>
                <a:latin typeface="+mn-lt"/>
                <a:ea typeface="+mn-ea"/>
                <a:cs typeface="+mn-cs"/>
              </a:rPr>
              <a:t>At that moment they heard from behind them a loud noise—a great cracking, deafening noise as if a giant had broken a giant's plate.... The Stone Table was broken into two pieces by a great crack that ran down it from end to end; and there was no </a:t>
            </a:r>
            <a:r>
              <a:rPr lang="en-AU" sz="1800" b="0" i="0" kern="1200" dirty="0" err="1" smtClean="0">
                <a:solidFill>
                  <a:schemeClr val="tx1"/>
                </a:solidFill>
                <a:latin typeface="+mn-lt"/>
                <a:ea typeface="+mn-ea"/>
                <a:cs typeface="+mn-cs"/>
              </a:rPr>
              <a:t>Aslan</a:t>
            </a:r>
            <a:r>
              <a:rPr lang="en-AU" sz="1800" b="0" i="0" kern="1200" dirty="0" smtClean="0">
                <a:solidFill>
                  <a:schemeClr val="tx1"/>
                </a:solidFill>
                <a:latin typeface="+mn-lt"/>
                <a:ea typeface="+mn-ea"/>
                <a:cs typeface="+mn-cs"/>
              </a:rPr>
              <a:t>.</a:t>
            </a:r>
          </a:p>
          <a:p>
            <a:pPr fontAlgn="base"/>
            <a:r>
              <a:rPr lang="en-AU" sz="1800" b="0" i="0" kern="1200" dirty="0" smtClean="0">
                <a:solidFill>
                  <a:schemeClr val="tx1"/>
                </a:solidFill>
                <a:latin typeface="+mn-lt"/>
                <a:ea typeface="+mn-ea"/>
                <a:cs typeface="+mn-cs"/>
              </a:rPr>
              <a:t>"Who's done it?" cried Susan. "What does it mean? Is it more magic?"</a:t>
            </a:r>
          </a:p>
          <a:p>
            <a:pPr fontAlgn="base"/>
            <a:r>
              <a:rPr lang="en-AU" sz="1800" b="0" i="0" kern="1200" dirty="0" smtClean="0">
                <a:solidFill>
                  <a:schemeClr val="tx1"/>
                </a:solidFill>
                <a:latin typeface="+mn-lt"/>
                <a:ea typeface="+mn-ea"/>
                <a:cs typeface="+mn-cs"/>
              </a:rPr>
              <a:t>"Yes!" said a great voice from behind their backs. "It is more magic." They looked round. There, shining in the sunrise, larger than they had seen him before, shaking his mane (for it had apparently grown again) stood </a:t>
            </a:r>
            <a:r>
              <a:rPr lang="en-AU" sz="1800" b="0" i="0" kern="1200" dirty="0" err="1" smtClean="0">
                <a:solidFill>
                  <a:schemeClr val="tx1"/>
                </a:solidFill>
                <a:latin typeface="+mn-lt"/>
                <a:ea typeface="+mn-ea"/>
                <a:cs typeface="+mn-cs"/>
              </a:rPr>
              <a:t>Aslan</a:t>
            </a:r>
            <a:r>
              <a:rPr lang="en-AU" sz="1800" b="0" i="0" kern="1200" dirty="0" smtClean="0">
                <a:solidFill>
                  <a:schemeClr val="tx1"/>
                </a:solidFill>
                <a:latin typeface="+mn-lt"/>
                <a:ea typeface="+mn-ea"/>
                <a:cs typeface="+mn-cs"/>
              </a:rPr>
              <a:t> himself.</a:t>
            </a:r>
          </a:p>
          <a:p>
            <a:pPr fontAlgn="base"/>
            <a:r>
              <a:rPr lang="en-AU" sz="1800" b="0" i="0" kern="1200" dirty="0" smtClean="0">
                <a:solidFill>
                  <a:schemeClr val="tx1"/>
                </a:solidFill>
                <a:latin typeface="+mn-lt"/>
                <a:ea typeface="+mn-ea"/>
                <a:cs typeface="+mn-cs"/>
              </a:rPr>
              <a:t>"Oh, </a:t>
            </a:r>
            <a:r>
              <a:rPr lang="en-AU" sz="1800" b="0" i="0" kern="1200" dirty="0" err="1" smtClean="0">
                <a:solidFill>
                  <a:schemeClr val="tx1"/>
                </a:solidFill>
                <a:latin typeface="+mn-lt"/>
                <a:ea typeface="+mn-ea"/>
                <a:cs typeface="+mn-cs"/>
              </a:rPr>
              <a:t>Aslan</a:t>
            </a:r>
            <a:r>
              <a:rPr lang="en-AU" sz="1800" b="0" i="0" kern="1200" dirty="0" smtClean="0">
                <a:solidFill>
                  <a:schemeClr val="tx1"/>
                </a:solidFill>
                <a:latin typeface="+mn-lt"/>
                <a:ea typeface="+mn-ea"/>
                <a:cs typeface="+mn-cs"/>
              </a:rPr>
              <a:t>!" cried both the children, staring up at him, almost as much frightened as they were glad....</a:t>
            </a:r>
          </a:p>
          <a:p>
            <a:pPr fontAlgn="base"/>
            <a:r>
              <a:rPr lang="en-AU" sz="1800" b="0" i="0" kern="1200" dirty="0" smtClean="0">
                <a:solidFill>
                  <a:schemeClr val="tx1"/>
                </a:solidFill>
                <a:latin typeface="+mn-lt"/>
                <a:ea typeface="+mn-ea"/>
                <a:cs typeface="+mn-cs"/>
              </a:rPr>
              <a:t>"But what does it all mean?" asked Susan when they were somewhat calmer.</a:t>
            </a:r>
          </a:p>
          <a:p>
            <a:pPr fontAlgn="base"/>
            <a:r>
              <a:rPr lang="en-AU" sz="1800" b="0" i="0" kern="1200" dirty="0" smtClean="0">
                <a:solidFill>
                  <a:schemeClr val="tx1"/>
                </a:solidFill>
                <a:latin typeface="+mn-lt"/>
                <a:ea typeface="+mn-ea"/>
                <a:cs typeface="+mn-cs"/>
              </a:rPr>
              <a:t>"It means," said </a:t>
            </a:r>
            <a:r>
              <a:rPr lang="en-AU" sz="1800" b="0" i="0" kern="1200" dirty="0" err="1" smtClean="0">
                <a:solidFill>
                  <a:schemeClr val="tx1"/>
                </a:solidFill>
                <a:latin typeface="+mn-lt"/>
                <a:ea typeface="+mn-ea"/>
                <a:cs typeface="+mn-cs"/>
              </a:rPr>
              <a:t>Aslan</a:t>
            </a:r>
            <a:r>
              <a:rPr lang="en-AU" sz="1800" b="0" i="0" kern="1200" dirty="0" smtClean="0">
                <a:solidFill>
                  <a:schemeClr val="tx1"/>
                </a:solidFill>
                <a:latin typeface="+mn-lt"/>
                <a:ea typeface="+mn-ea"/>
                <a:cs typeface="+mn-cs"/>
              </a:rPr>
              <a:t>, "that though the Witch knew the Deep Magic, there is a magic deeper still which she did not know. Her knowledge goes back only to the dawn of time. But if she could have looked a little further back, into the stillness and the darkness before Time dawned, she would have read there a different incantation. She would have known that when a willing victim who had committed no treachery was killed in a traitor's stead, the Table would crack and Death itself would start working backward."</a:t>
            </a:r>
          </a:p>
          <a:p>
            <a:endParaRPr lang="en-AU" sz="1800" dirty="0"/>
          </a:p>
        </p:txBody>
      </p:sp>
      <p:sp>
        <p:nvSpPr>
          <p:cNvPr id="4" name="Slide Number Placeholder 3"/>
          <p:cNvSpPr>
            <a:spLocks noGrp="1"/>
          </p:cNvSpPr>
          <p:nvPr>
            <p:ph type="sldNum" sz="quarter" idx="10"/>
          </p:nvPr>
        </p:nvSpPr>
        <p:spPr/>
        <p:txBody>
          <a:bodyPr/>
          <a:lstStyle/>
          <a:p>
            <a:fld id="{A22FF5B0-EDF3-466C-B550-E7EA3A931B09}" type="slidenum">
              <a:rPr lang="en-AU" smtClean="0"/>
              <a:pPr/>
              <a:t>17</a:t>
            </a:fld>
            <a:endParaRPr lang="en-AU"/>
          </a:p>
        </p:txBody>
      </p:sp>
    </p:spTree>
    <p:extLst>
      <p:ext uri="{BB962C8B-B14F-4D97-AF65-F5344CB8AC3E}">
        <p14:creationId xmlns:p14="http://schemas.microsoft.com/office/powerpoint/2010/main" val="3899969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C1011192-D719-4FD1-95F5-1F94E7AE2E27}" type="datetime1">
              <a:rPr lang="en-AU" smtClean="0"/>
              <a:pPr/>
              <a:t>28/10/2018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A9E2B231-817E-425B-8984-E59A3C1B8044}" type="datetime1">
              <a:rPr lang="en-AU" smtClean="0"/>
              <a:pPr/>
              <a:t>28/10/2018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B7EBB6DC-C713-48E6-83C7-EBDFD3A7741A}" type="datetime1">
              <a:rPr lang="en-AU" smtClean="0"/>
              <a:pPr/>
              <a:t>28/10/2018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79B905C6-52FA-45C6-8E3C-2E3556BAEAEE}" type="datetime1">
              <a:rPr lang="en-AU" smtClean="0"/>
              <a:pPr/>
              <a:t>28/10/2018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6ECD33-DB5A-46E0-A265-7A931CF7F1B5}" type="datetime1">
              <a:rPr lang="en-AU" smtClean="0"/>
              <a:pPr/>
              <a:t>28/10/2018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F9E04DC9-27A2-42B1-880E-8A348E704220}" type="datetime1">
              <a:rPr lang="en-AU" smtClean="0"/>
              <a:pPr/>
              <a:t>28/10/2018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C92ABDEF-C9E8-4B8D-B437-48B4D13B1277}" type="datetime1">
              <a:rPr lang="en-AU" smtClean="0"/>
              <a:pPr/>
              <a:t>28/10/2018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7639858-8662-47B4-AFB2-CC80557BF080}" type="datetime1">
              <a:rPr lang="en-AU" smtClean="0"/>
              <a:pPr/>
              <a:t>28/10/2018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2E8A7D-8B60-4E6E-A223-773AD74A3703}" type="datetime1">
              <a:rPr lang="en-AU" smtClean="0"/>
              <a:pPr/>
              <a:t>28/10/2018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C55667-AE89-460B-9D36-5F1784F30B91}" type="datetime1">
              <a:rPr lang="en-AU" smtClean="0"/>
              <a:pPr/>
              <a:t>28/10/2018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538FD3-B3EC-4C84-9E8C-142621180897}" type="datetime1">
              <a:rPr lang="en-AU" smtClean="0"/>
              <a:pPr/>
              <a:t>28/10/2018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7F94BF4-7D83-442F-8AC1-6EAF72B30D40}"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B5FE67-CF30-4B8C-BC40-06FB7FF1CFA2}" type="datetime1">
              <a:rPr lang="en-AU" smtClean="0"/>
              <a:pPr/>
              <a:t>28/10/2018</a:t>
            </a:fld>
            <a:endParaRPr lang="en-AU"/>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F94BF4-7D83-442F-8AC1-6EAF72B30D40}"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533400"/>
            <a:ext cx="11582400" cy="1470025"/>
          </a:xfrm>
        </p:spPr>
        <p:txBody>
          <a:bodyPr>
            <a:normAutofit/>
          </a:bodyPr>
          <a:lstStyle/>
          <a:p>
            <a:r>
              <a:rPr lang="en-AU" sz="8800" b="1" u="sng" dirty="0"/>
              <a:t>Paul</a:t>
            </a:r>
            <a:endParaRPr lang="en-AU" sz="8800" b="1" u="sng" dirty="0"/>
          </a:p>
        </p:txBody>
      </p:sp>
      <p:sp>
        <p:nvSpPr>
          <p:cNvPr id="3" name="Subtitle 2"/>
          <p:cNvSpPr>
            <a:spLocks noGrp="1"/>
          </p:cNvSpPr>
          <p:nvPr>
            <p:ph type="subTitle" idx="1"/>
          </p:nvPr>
        </p:nvSpPr>
        <p:spPr>
          <a:xfrm>
            <a:off x="304800" y="3124200"/>
            <a:ext cx="11582400" cy="2971800"/>
          </a:xfrm>
        </p:spPr>
        <p:txBody>
          <a:bodyPr>
            <a:noAutofit/>
          </a:bodyPr>
          <a:lstStyle/>
          <a:p>
            <a:r>
              <a:rPr lang="en-AU" sz="8800" b="1" dirty="0" smtClean="0">
                <a:solidFill>
                  <a:schemeClr val="tx1"/>
                </a:solidFill>
              </a:rPr>
              <a:t>A </a:t>
            </a:r>
            <a:r>
              <a:rPr lang="en-AU" sz="8800" b="1" dirty="0">
                <a:solidFill>
                  <a:schemeClr val="tx1"/>
                </a:solidFill>
              </a:rPr>
              <a:t>pastor in pain?</a:t>
            </a:r>
            <a:endParaRPr lang="en-AU" sz="8800" b="1" dirty="0">
              <a:solidFill>
                <a:schemeClr val="tx1"/>
              </a:solidFill>
            </a:endParaRPr>
          </a:p>
        </p:txBody>
      </p:sp>
      <p:sp>
        <p:nvSpPr>
          <p:cNvPr id="4" name="Slide Number Placeholder 3"/>
          <p:cNvSpPr>
            <a:spLocks noGrp="1"/>
          </p:cNvSpPr>
          <p:nvPr>
            <p:ph type="sldNum" sz="quarter" idx="12"/>
          </p:nvPr>
        </p:nvSpPr>
        <p:spPr/>
        <p:txBody>
          <a:bodyPr/>
          <a:lstStyle/>
          <a:p>
            <a:fld id="{27F94BF4-7D83-442F-8AC1-6EAF72B30D40}" type="slidenum">
              <a:rPr lang="en-AU" smtClean="0"/>
              <a:pPr/>
              <a:t>1</a:t>
            </a:fld>
            <a:endParaRPr lang="en-A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5400" b="1" u="sng" dirty="0" smtClean="0"/>
              <a:t>“thorn in the flesh”</a:t>
            </a:r>
            <a:endParaRPr lang="en-AU" sz="5400" b="1" u="sng" dirty="0"/>
          </a:p>
        </p:txBody>
      </p:sp>
      <p:sp>
        <p:nvSpPr>
          <p:cNvPr id="3" name="Content Placeholder 2"/>
          <p:cNvSpPr>
            <a:spLocks noGrp="1"/>
          </p:cNvSpPr>
          <p:nvPr>
            <p:ph idx="1"/>
          </p:nvPr>
        </p:nvSpPr>
        <p:spPr>
          <a:xfrm>
            <a:off x="381000" y="1600202"/>
            <a:ext cx="11430000" cy="4800601"/>
          </a:xfrm>
        </p:spPr>
        <p:txBody>
          <a:bodyPr>
            <a:noAutofit/>
          </a:bodyPr>
          <a:lstStyle/>
          <a:p>
            <a:r>
              <a:rPr lang="en-AU" sz="4400" b="1" dirty="0"/>
              <a:t>Small?  Or large?</a:t>
            </a:r>
          </a:p>
          <a:p>
            <a:r>
              <a:rPr lang="en-AU" sz="4400" b="1" dirty="0"/>
              <a:t>Strong’s Dictionary:-  anything </a:t>
            </a:r>
            <a:r>
              <a:rPr lang="en-AU" sz="4400" b="1" dirty="0"/>
              <a:t>pointed, </a:t>
            </a:r>
            <a:br>
              <a:rPr lang="en-AU" sz="4400" b="1" dirty="0"/>
            </a:br>
            <a:r>
              <a:rPr lang="en-AU" sz="4400" b="1" dirty="0"/>
              <a:t>a </a:t>
            </a:r>
            <a:r>
              <a:rPr lang="en-AU" sz="4400" b="1" dirty="0"/>
              <a:t>stake or thorn; fig: a sharp affliction</a:t>
            </a:r>
            <a:endParaRPr lang="en-AU" sz="4400" b="1" dirty="0"/>
          </a:p>
          <a:p>
            <a:r>
              <a:rPr lang="en-AU" sz="4400" b="1" u="sng" dirty="0" smtClean="0"/>
              <a:t>Physical</a:t>
            </a:r>
            <a:endParaRPr lang="en-AU" sz="4400" b="1" u="sng" dirty="0"/>
          </a:p>
          <a:p>
            <a:r>
              <a:rPr lang="en-AU" sz="4400" b="1" u="sng" dirty="0"/>
              <a:t>Mental</a:t>
            </a:r>
          </a:p>
          <a:p>
            <a:r>
              <a:rPr lang="en-AU" sz="4400" b="1" u="sng" dirty="0"/>
              <a:t>Spiritual</a:t>
            </a:r>
            <a:endParaRPr lang="en-AU" sz="1100"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10</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5400" b="1" u="sng" dirty="0" smtClean="0"/>
              <a:t>Physical thorn “in the flesh”</a:t>
            </a:r>
            <a:r>
              <a:rPr lang="en-AU" sz="5400" b="1" u="sng" dirty="0" smtClean="0">
                <a:solidFill>
                  <a:schemeClr val="bg1"/>
                </a:solidFill>
              </a:rPr>
              <a:t>”</a:t>
            </a:r>
            <a:endParaRPr lang="en-AU" sz="5400" b="1" u="sng" dirty="0">
              <a:solidFill>
                <a:schemeClr val="bg1"/>
              </a:solidFill>
            </a:endParaRPr>
          </a:p>
        </p:txBody>
      </p:sp>
      <p:sp>
        <p:nvSpPr>
          <p:cNvPr id="3" name="Content Placeholder 2"/>
          <p:cNvSpPr>
            <a:spLocks noGrp="1"/>
          </p:cNvSpPr>
          <p:nvPr>
            <p:ph idx="1"/>
          </p:nvPr>
        </p:nvSpPr>
        <p:spPr>
          <a:xfrm>
            <a:off x="381000" y="1295403"/>
            <a:ext cx="11506200" cy="5060950"/>
          </a:xfrm>
        </p:spPr>
        <p:txBody>
          <a:bodyPr>
            <a:noAutofit/>
          </a:bodyPr>
          <a:lstStyle/>
          <a:p>
            <a:r>
              <a:rPr lang="en-AU" sz="4000" b="1" dirty="0"/>
              <a:t>Recurrent malaria</a:t>
            </a:r>
            <a:r>
              <a:rPr lang="en-AU" sz="4000" b="1" dirty="0"/>
              <a:t>, </a:t>
            </a:r>
            <a:r>
              <a:rPr lang="en-AU" sz="4000" b="1" dirty="0"/>
              <a:t> (Ramsay)</a:t>
            </a:r>
          </a:p>
          <a:p>
            <a:r>
              <a:rPr lang="en-AU" sz="4000" b="1" dirty="0"/>
              <a:t>Gout (</a:t>
            </a:r>
            <a:r>
              <a:rPr lang="en-AU" sz="4000" b="1" dirty="0" err="1"/>
              <a:t>Rosenmuller</a:t>
            </a:r>
            <a:r>
              <a:rPr lang="en-AU" sz="4000" b="1" dirty="0"/>
              <a:t> – Spurgeon)</a:t>
            </a:r>
          </a:p>
          <a:p>
            <a:r>
              <a:rPr lang="en-AU" sz="4000" b="1" dirty="0"/>
              <a:t>Malta </a:t>
            </a:r>
            <a:r>
              <a:rPr lang="en-AU" sz="4000" b="1" dirty="0"/>
              <a:t>fever, </a:t>
            </a:r>
            <a:endParaRPr lang="en-AU" sz="4000" b="1" dirty="0"/>
          </a:p>
          <a:p>
            <a:r>
              <a:rPr lang="en-AU" sz="4000" b="1" dirty="0"/>
              <a:t>Severe earaches/headaches (Tertullian)</a:t>
            </a:r>
          </a:p>
          <a:p>
            <a:r>
              <a:rPr lang="en-AU" sz="4000" b="1" dirty="0"/>
              <a:t>epilepsy</a:t>
            </a:r>
            <a:r>
              <a:rPr lang="en-AU" sz="4000" b="1" dirty="0"/>
              <a:t>, </a:t>
            </a:r>
            <a:r>
              <a:rPr lang="en-AU" sz="4000" b="1" dirty="0"/>
              <a:t> (</a:t>
            </a:r>
            <a:r>
              <a:rPr lang="en-AU" sz="4000" b="1" dirty="0" err="1"/>
              <a:t>Klaushner</a:t>
            </a:r>
            <a:r>
              <a:rPr lang="en-AU" sz="4000" b="1" dirty="0"/>
              <a:t>) convulsive </a:t>
            </a:r>
            <a:r>
              <a:rPr lang="en-AU" sz="4000" b="1" dirty="0"/>
              <a:t>attacks, </a:t>
            </a:r>
            <a:endParaRPr lang="en-AU" sz="4000" b="1" dirty="0"/>
          </a:p>
          <a:p>
            <a:r>
              <a:rPr lang="en-AU" sz="4000" b="1" dirty="0"/>
              <a:t>stammering</a:t>
            </a:r>
          </a:p>
          <a:p>
            <a:r>
              <a:rPr lang="en-AU" sz="4000" b="1" dirty="0"/>
              <a:t>and </a:t>
            </a:r>
            <a:r>
              <a:rPr lang="en-AU" sz="4000" b="1" dirty="0"/>
              <a:t>chronic </a:t>
            </a:r>
            <a:r>
              <a:rPr lang="en-AU" sz="4000" b="1" dirty="0" err="1"/>
              <a:t>ophthalmia</a:t>
            </a:r>
            <a:r>
              <a:rPr lang="en-AU" sz="4000" b="1" dirty="0"/>
              <a:t> (Gal. 4:15)</a:t>
            </a:r>
            <a:endParaRPr lang="en-AU" sz="4000" b="1"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11</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6000" b="1" u="sng" dirty="0"/>
              <a:t>Mental “thorn”</a:t>
            </a:r>
            <a:endParaRPr lang="en-AU" sz="6000" b="1" u="sng" dirty="0"/>
          </a:p>
        </p:txBody>
      </p:sp>
      <p:sp>
        <p:nvSpPr>
          <p:cNvPr id="3" name="Content Placeholder 2"/>
          <p:cNvSpPr>
            <a:spLocks noGrp="1"/>
          </p:cNvSpPr>
          <p:nvPr>
            <p:ph idx="1"/>
          </p:nvPr>
        </p:nvSpPr>
        <p:spPr/>
        <p:txBody>
          <a:bodyPr>
            <a:normAutofit/>
          </a:bodyPr>
          <a:lstStyle/>
          <a:p>
            <a:r>
              <a:rPr lang="en-AU" sz="5400" b="1" dirty="0"/>
              <a:t>Depression</a:t>
            </a:r>
          </a:p>
          <a:p>
            <a:r>
              <a:rPr lang="en-AU" sz="5400" b="1" dirty="0"/>
              <a:t>Anxiety</a:t>
            </a:r>
          </a:p>
          <a:p>
            <a:r>
              <a:rPr lang="en-AU" sz="5400" b="1" dirty="0"/>
              <a:t>Stress of constant opposition</a:t>
            </a:r>
            <a:endParaRPr lang="en-AU" sz="5400" b="1"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12</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5400" b="1" u="sng" dirty="0" smtClean="0"/>
              <a:t>Spiritual “thorn”</a:t>
            </a:r>
            <a:endParaRPr lang="en-AU" sz="5400" b="1" u="sng" dirty="0"/>
          </a:p>
        </p:txBody>
      </p:sp>
      <p:sp>
        <p:nvSpPr>
          <p:cNvPr id="3" name="Content Placeholder 2"/>
          <p:cNvSpPr>
            <a:spLocks noGrp="1"/>
          </p:cNvSpPr>
          <p:nvPr>
            <p:ph idx="1"/>
          </p:nvPr>
        </p:nvSpPr>
        <p:spPr>
          <a:xfrm>
            <a:off x="381000" y="1600203"/>
            <a:ext cx="11506200" cy="4525963"/>
          </a:xfrm>
        </p:spPr>
        <p:txBody>
          <a:bodyPr>
            <a:normAutofit/>
          </a:bodyPr>
          <a:lstStyle/>
          <a:p>
            <a:r>
              <a:rPr lang="en-AU" sz="5400" b="1" dirty="0"/>
              <a:t>Pride – “boasting”</a:t>
            </a:r>
          </a:p>
          <a:p>
            <a:r>
              <a:rPr lang="en-AU" sz="5400" b="1" dirty="0"/>
              <a:t>Need for humility</a:t>
            </a:r>
          </a:p>
          <a:p>
            <a:r>
              <a:rPr lang="en-AU" sz="5400" b="1" dirty="0"/>
              <a:t>Persecution, opposition, criticism?</a:t>
            </a:r>
            <a:endParaRPr lang="en-AU" sz="5400" b="1"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13</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5400" b="1" u="sng" dirty="0" smtClean="0"/>
              <a:t>A person?</a:t>
            </a:r>
            <a:endParaRPr lang="en-AU" sz="5400" b="1" u="sng" dirty="0"/>
          </a:p>
        </p:txBody>
      </p:sp>
      <p:sp>
        <p:nvSpPr>
          <p:cNvPr id="3" name="Content Placeholder 2"/>
          <p:cNvSpPr>
            <a:spLocks noGrp="1"/>
          </p:cNvSpPr>
          <p:nvPr>
            <p:ph idx="1"/>
          </p:nvPr>
        </p:nvSpPr>
        <p:spPr>
          <a:xfrm>
            <a:off x="381000" y="1600203"/>
            <a:ext cx="11430000" cy="4525963"/>
          </a:xfrm>
        </p:spPr>
        <p:txBody>
          <a:bodyPr>
            <a:normAutofit/>
          </a:bodyPr>
          <a:lstStyle/>
          <a:p>
            <a:r>
              <a:rPr lang="en-AU" sz="4800" b="1" dirty="0"/>
              <a:t>Alexander the coppersmith, who did Paul “a great deal of harm” (2 Timothy 4:14). </a:t>
            </a:r>
          </a:p>
          <a:p>
            <a:endParaRPr lang="en-AU" sz="4000"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14</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7F94BF4-7D83-442F-8AC1-6EAF72B30D40}" type="slidenum">
              <a:rPr lang="en-AU" smtClean="0"/>
              <a:pPr/>
              <a:t>15</a:t>
            </a:fld>
            <a:endParaRPr lang="en-AU"/>
          </a:p>
        </p:txBody>
      </p:sp>
      <p:pic>
        <p:nvPicPr>
          <p:cNvPr id="37890" name="Picture 2" descr="Image result for a blank cheque image"/>
          <p:cNvPicPr>
            <a:picLocks noChangeAspect="1" noChangeArrowheads="1"/>
          </p:cNvPicPr>
          <p:nvPr/>
        </p:nvPicPr>
        <p:blipFill>
          <a:blip r:embed="rId2" cstate="print"/>
          <a:srcRect/>
          <a:stretch>
            <a:fillRect/>
          </a:stretch>
        </p:blipFill>
        <p:spPr bwMode="auto">
          <a:xfrm>
            <a:off x="1014115" y="1600200"/>
            <a:ext cx="10263485" cy="4876800"/>
          </a:xfrm>
          <a:prstGeom prst="rect">
            <a:avLst/>
          </a:prstGeom>
          <a:noFill/>
        </p:spPr>
      </p:pic>
      <p:sp>
        <p:nvSpPr>
          <p:cNvPr id="4" name="TextBox 3"/>
          <p:cNvSpPr txBox="1"/>
          <p:nvPr/>
        </p:nvSpPr>
        <p:spPr>
          <a:xfrm>
            <a:off x="2971800" y="304803"/>
            <a:ext cx="6705600" cy="923330"/>
          </a:xfrm>
          <a:prstGeom prst="rect">
            <a:avLst/>
          </a:prstGeom>
          <a:noFill/>
        </p:spPr>
        <p:txBody>
          <a:bodyPr wrap="square" rtlCol="0">
            <a:spAutoFit/>
          </a:bodyPr>
          <a:lstStyle/>
          <a:p>
            <a:pPr algn="ctr"/>
            <a:r>
              <a:rPr lang="en-AU" sz="5400" b="1" u="sng" dirty="0"/>
              <a:t>A blank cheque!</a:t>
            </a:r>
            <a:endParaRPr lang="en-AU" sz="5400" b="1" u="sng" dirty="0"/>
          </a:p>
        </p:txBody>
      </p:sp>
      <p:sp>
        <p:nvSpPr>
          <p:cNvPr id="5" name="TextBox 4"/>
          <p:cNvSpPr txBox="1"/>
          <p:nvPr/>
        </p:nvSpPr>
        <p:spPr>
          <a:xfrm rot="-540000">
            <a:off x="1731440" y="2724140"/>
            <a:ext cx="8105191" cy="769441"/>
          </a:xfrm>
          <a:prstGeom prst="rect">
            <a:avLst/>
          </a:prstGeom>
          <a:noFill/>
        </p:spPr>
        <p:txBody>
          <a:bodyPr wrap="square" rtlCol="0">
            <a:spAutoFit/>
          </a:bodyPr>
          <a:lstStyle/>
          <a:p>
            <a:r>
              <a:rPr lang="en-AU" sz="4400" b="1" dirty="0">
                <a:solidFill>
                  <a:schemeClr val="bg1"/>
                </a:solidFill>
              </a:rPr>
              <a:t>Your personal problem !</a:t>
            </a:r>
            <a:endParaRPr lang="en-AU" sz="4400" b="1"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u="sng" dirty="0" smtClean="0"/>
              <a:t>Solution</a:t>
            </a:r>
            <a:endParaRPr lang="en-AU" b="1" u="sng" dirty="0"/>
          </a:p>
        </p:txBody>
      </p:sp>
      <p:sp>
        <p:nvSpPr>
          <p:cNvPr id="3" name="Content Placeholder 2"/>
          <p:cNvSpPr>
            <a:spLocks noGrp="1"/>
          </p:cNvSpPr>
          <p:nvPr>
            <p:ph idx="1"/>
          </p:nvPr>
        </p:nvSpPr>
        <p:spPr/>
        <p:txBody>
          <a:bodyPr>
            <a:normAutofit/>
          </a:bodyPr>
          <a:lstStyle/>
          <a:p>
            <a:r>
              <a:rPr lang="en-AU" sz="4000" b="1" dirty="0"/>
              <a:t>Prayed</a:t>
            </a:r>
          </a:p>
          <a:p>
            <a:r>
              <a:rPr lang="en-AU" sz="4000" b="1" dirty="0"/>
              <a:t>Saw thorn as a gift</a:t>
            </a:r>
          </a:p>
          <a:p>
            <a:r>
              <a:rPr lang="en-AU" sz="4000" b="1" dirty="0"/>
              <a:t>Saw as “messenger of Satan”</a:t>
            </a:r>
          </a:p>
          <a:p>
            <a:r>
              <a:rPr lang="en-AU" sz="4000" b="1" u="sng" dirty="0"/>
              <a:t>Heard</a:t>
            </a:r>
            <a:r>
              <a:rPr lang="en-AU" sz="4000" b="1" dirty="0"/>
              <a:t> God’s word about grace</a:t>
            </a:r>
          </a:p>
          <a:p>
            <a:r>
              <a:rPr lang="en-AU" sz="4000" b="1" dirty="0"/>
              <a:t>Saw perspective of “weakness”</a:t>
            </a:r>
          </a:p>
          <a:p>
            <a:r>
              <a:rPr lang="en-AU" sz="4000" b="1" dirty="0"/>
              <a:t>(Narnia – “ a deeper truth”)</a:t>
            </a:r>
          </a:p>
        </p:txBody>
      </p:sp>
      <p:sp>
        <p:nvSpPr>
          <p:cNvPr id="4" name="Slide Number Placeholder 3"/>
          <p:cNvSpPr>
            <a:spLocks noGrp="1"/>
          </p:cNvSpPr>
          <p:nvPr>
            <p:ph type="sldNum" sz="quarter" idx="12"/>
          </p:nvPr>
        </p:nvSpPr>
        <p:spPr/>
        <p:txBody>
          <a:bodyPr/>
          <a:lstStyle/>
          <a:p>
            <a:fld id="{27F94BF4-7D83-442F-8AC1-6EAF72B30D40}" type="slidenum">
              <a:rPr lang="en-AU" smtClean="0"/>
              <a:pPr/>
              <a:t>16</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narnia deeper magic quotes images"/>
          <p:cNvPicPr>
            <a:picLocks noChangeAspect="1" noChangeArrowheads="1"/>
          </p:cNvPicPr>
          <p:nvPr/>
        </p:nvPicPr>
        <p:blipFill>
          <a:blip r:embed="rId3" cstate="print"/>
          <a:srcRect t="4414" b="6207"/>
          <a:stretch>
            <a:fillRect/>
          </a:stretch>
        </p:blipFill>
        <p:spPr bwMode="auto">
          <a:xfrm>
            <a:off x="3048000" y="-86628"/>
            <a:ext cx="6096000" cy="6930189"/>
          </a:xfrm>
          <a:prstGeom prst="rect">
            <a:avLst/>
          </a:prstGeom>
          <a:noFill/>
        </p:spPr>
      </p:pic>
      <p:sp>
        <p:nvSpPr>
          <p:cNvPr id="3" name="Slide Number Placeholder 2"/>
          <p:cNvSpPr>
            <a:spLocks noGrp="1"/>
          </p:cNvSpPr>
          <p:nvPr>
            <p:ph type="sldNum" sz="quarter" idx="12"/>
          </p:nvPr>
        </p:nvSpPr>
        <p:spPr/>
        <p:txBody>
          <a:bodyPr/>
          <a:lstStyle/>
          <a:p>
            <a:fld id="{27F94BF4-7D83-442F-8AC1-6EAF72B30D40}" type="slidenum">
              <a:rPr lang="en-AU" smtClean="0"/>
              <a:pPr/>
              <a:t>17</a:t>
            </a:fld>
            <a:endParaRPr lang="en-A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Related image"/>
          <p:cNvPicPr>
            <a:picLocks noChangeAspect="1" noChangeArrowheads="1"/>
          </p:cNvPicPr>
          <p:nvPr/>
        </p:nvPicPr>
        <p:blipFill>
          <a:blip r:embed="rId2" cstate="print"/>
          <a:srcRect/>
          <a:stretch>
            <a:fillRect/>
          </a:stretch>
        </p:blipFill>
        <p:spPr bwMode="auto">
          <a:xfrm>
            <a:off x="2743200" y="-12700"/>
            <a:ext cx="6796085" cy="6796085"/>
          </a:xfrm>
          <a:prstGeom prst="rect">
            <a:avLst/>
          </a:prstGeom>
          <a:noFill/>
        </p:spPr>
      </p:pic>
      <p:sp>
        <p:nvSpPr>
          <p:cNvPr id="3" name="Slide Number Placeholder 2"/>
          <p:cNvSpPr>
            <a:spLocks noGrp="1"/>
          </p:cNvSpPr>
          <p:nvPr>
            <p:ph type="sldNum" sz="quarter" idx="12"/>
          </p:nvPr>
        </p:nvSpPr>
        <p:spPr/>
        <p:txBody>
          <a:bodyPr/>
          <a:lstStyle/>
          <a:p>
            <a:fld id="{27F94BF4-7D83-442F-8AC1-6EAF72B30D40}" type="slidenum">
              <a:rPr lang="en-AU" smtClean="0"/>
              <a:pPr/>
              <a:t>18</a:t>
            </a:fld>
            <a:endParaRPr lang="en-A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6600" b="1" dirty="0"/>
              <a:t>2 Corinthians 12:1-10</a:t>
            </a:r>
            <a:endParaRPr lang="en-AU" sz="6600" b="1" dirty="0"/>
          </a:p>
        </p:txBody>
      </p:sp>
      <p:sp>
        <p:nvSpPr>
          <p:cNvPr id="3" name="Content Placeholder 2"/>
          <p:cNvSpPr>
            <a:spLocks noGrp="1"/>
          </p:cNvSpPr>
          <p:nvPr>
            <p:ph idx="1"/>
          </p:nvPr>
        </p:nvSpPr>
        <p:spPr>
          <a:xfrm>
            <a:off x="381000" y="1600203"/>
            <a:ext cx="11430000" cy="4525963"/>
          </a:xfrm>
        </p:spPr>
        <p:txBody>
          <a:bodyPr>
            <a:noAutofit/>
          </a:bodyPr>
          <a:lstStyle/>
          <a:p>
            <a:pPr>
              <a:buNone/>
            </a:pPr>
            <a:r>
              <a:rPr lang="en-AU" sz="4400" b="1" dirty="0"/>
              <a:t>I must go on boasting. Although there is nothing to be gained, I will go on to visions and revelations from the Lord. </a:t>
            </a:r>
            <a:r>
              <a:rPr lang="en-AU" sz="4400" b="1" baseline="30000" dirty="0"/>
              <a:t>2 </a:t>
            </a:r>
            <a:r>
              <a:rPr lang="en-AU" sz="4400" b="1" dirty="0"/>
              <a:t>I know a man in Christ who fourteen years ago was caught up to the third heaven. Whether it was in the body or out of the body I do not know—God knows</a:t>
            </a:r>
          </a:p>
          <a:p>
            <a:pPr>
              <a:buNone/>
            </a:pPr>
            <a:endParaRPr lang="en-AU" sz="3600"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2</a:t>
            </a:fld>
            <a:endParaRPr lang="en-A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524572"/>
            <a:ext cx="11506200" cy="6001643"/>
          </a:xfrm>
          <a:prstGeom prst="rect">
            <a:avLst/>
          </a:prstGeom>
        </p:spPr>
        <p:txBody>
          <a:bodyPr wrap="square">
            <a:spAutoFit/>
          </a:bodyPr>
          <a:lstStyle/>
          <a:p>
            <a:r>
              <a:rPr lang="en-AU" sz="4800" b="1" baseline="30000" dirty="0"/>
              <a:t>3 </a:t>
            </a:r>
            <a:r>
              <a:rPr lang="en-AU" sz="4800" b="1" dirty="0"/>
              <a:t>And I know that this man—whether in the body or apart from the body I do not know, but God knows— </a:t>
            </a:r>
            <a:r>
              <a:rPr lang="en-AU" sz="4800" b="1" baseline="30000" dirty="0"/>
              <a:t>4 </a:t>
            </a:r>
            <a:r>
              <a:rPr lang="en-AU" sz="4800" b="1" dirty="0"/>
              <a:t>was caught up to paradise and heard inexpressible things, things that no one is permitted to tell.</a:t>
            </a:r>
            <a:r>
              <a:rPr lang="en-AU" sz="4800" b="1" baseline="30000" dirty="0"/>
              <a:t>5 </a:t>
            </a:r>
            <a:r>
              <a:rPr lang="en-AU" sz="4800" b="1" dirty="0"/>
              <a:t>I will boast about a man like that, but I will not boast about myself, except about my weaknesses. </a:t>
            </a:r>
          </a:p>
        </p:txBody>
      </p:sp>
      <p:sp>
        <p:nvSpPr>
          <p:cNvPr id="4" name="Slide Number Placeholder 3"/>
          <p:cNvSpPr>
            <a:spLocks noGrp="1"/>
          </p:cNvSpPr>
          <p:nvPr>
            <p:ph type="sldNum" sz="quarter" idx="12"/>
          </p:nvPr>
        </p:nvSpPr>
        <p:spPr/>
        <p:txBody>
          <a:bodyPr/>
          <a:lstStyle/>
          <a:p>
            <a:fld id="{27F94BF4-7D83-442F-8AC1-6EAF72B30D40}" type="slidenum">
              <a:rPr lang="en-AU" smtClean="0"/>
              <a:pPr/>
              <a:t>3</a:t>
            </a:fld>
            <a:endParaRPr lang="en-A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11430000" cy="5262979"/>
          </a:xfrm>
          <a:prstGeom prst="rect">
            <a:avLst/>
          </a:prstGeom>
        </p:spPr>
        <p:txBody>
          <a:bodyPr wrap="square">
            <a:spAutoFit/>
          </a:bodyPr>
          <a:lstStyle/>
          <a:p>
            <a:r>
              <a:rPr lang="en-AU" sz="4800" b="1" baseline="30000" dirty="0"/>
              <a:t>6 </a:t>
            </a:r>
            <a:r>
              <a:rPr lang="en-AU" sz="4800" b="1" dirty="0"/>
              <a:t>Even if I should choose to boast, I would not be a fool, because I would be speaking the truth. But I refrain, so no one will think more of me than is warranted by what I do or say, </a:t>
            </a:r>
            <a:r>
              <a:rPr lang="en-AU" sz="4800" b="1" baseline="30000" dirty="0"/>
              <a:t>7 </a:t>
            </a:r>
            <a:r>
              <a:rPr lang="en-AU" sz="4800" b="1" dirty="0"/>
              <a:t>or because of these surpassingly great revelations. Therefore, in order to keep me from becoming conceited, </a:t>
            </a:r>
            <a:r>
              <a:rPr lang="en-AU" sz="4800" b="1" dirty="0">
                <a:solidFill>
                  <a:schemeClr val="bg1"/>
                </a:solidFill>
              </a:rPr>
              <a:t> </a:t>
            </a:r>
            <a:endParaRPr lang="en-AU" sz="4800" b="1" dirty="0">
              <a:solidFill>
                <a:schemeClr val="bg1"/>
              </a:solidFill>
            </a:endParaRPr>
          </a:p>
        </p:txBody>
      </p:sp>
      <p:sp>
        <p:nvSpPr>
          <p:cNvPr id="3" name="Slide Number Placeholder 2"/>
          <p:cNvSpPr>
            <a:spLocks noGrp="1"/>
          </p:cNvSpPr>
          <p:nvPr>
            <p:ph type="sldNum" sz="quarter" idx="12"/>
          </p:nvPr>
        </p:nvSpPr>
        <p:spPr/>
        <p:txBody>
          <a:bodyPr/>
          <a:lstStyle/>
          <a:p>
            <a:fld id="{27F94BF4-7D83-442F-8AC1-6EAF72B30D40}" type="slidenum">
              <a:rPr lang="en-AU" smtClean="0"/>
              <a:pPr/>
              <a:t>4</a:t>
            </a:fld>
            <a:endParaRPr lang="en-A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81000"/>
            <a:ext cx="11506200" cy="5909310"/>
          </a:xfrm>
          <a:prstGeom prst="rect">
            <a:avLst/>
          </a:prstGeom>
        </p:spPr>
        <p:txBody>
          <a:bodyPr wrap="square">
            <a:spAutoFit/>
          </a:bodyPr>
          <a:lstStyle/>
          <a:p>
            <a:r>
              <a:rPr lang="en-AU" sz="5400" b="1" dirty="0"/>
              <a:t>I was given a thorn in my flesh, a messenger of Satan, to torment me. </a:t>
            </a:r>
            <a:r>
              <a:rPr lang="en-AU" sz="5400" b="1" baseline="30000" dirty="0"/>
              <a:t>8 </a:t>
            </a:r>
            <a:r>
              <a:rPr lang="en-AU" sz="5400" b="1" dirty="0"/>
              <a:t>Three times I pleaded with the Lord to take it away from me. </a:t>
            </a:r>
            <a:r>
              <a:rPr lang="en-AU" sz="5400" b="1" baseline="30000" dirty="0"/>
              <a:t>9 </a:t>
            </a:r>
            <a:r>
              <a:rPr lang="en-AU" sz="5400" b="1" dirty="0"/>
              <a:t>But he said to me, “My grace is sufficient for you, for my power is made perfect in weakness.” </a:t>
            </a:r>
          </a:p>
        </p:txBody>
      </p:sp>
      <p:sp>
        <p:nvSpPr>
          <p:cNvPr id="3" name="Slide Number Placeholder 2"/>
          <p:cNvSpPr>
            <a:spLocks noGrp="1"/>
          </p:cNvSpPr>
          <p:nvPr>
            <p:ph type="sldNum" sz="quarter" idx="12"/>
          </p:nvPr>
        </p:nvSpPr>
        <p:spPr/>
        <p:txBody>
          <a:bodyPr/>
          <a:lstStyle/>
          <a:p>
            <a:fld id="{27F94BF4-7D83-442F-8AC1-6EAF72B30D40}" type="slidenum">
              <a:rPr lang="en-AU" smtClean="0"/>
              <a:pPr/>
              <a:t>5</a:t>
            </a:fld>
            <a:endParaRPr lang="en-A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81000" y="403830"/>
            <a:ext cx="114300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en-AU" sz="5400" b="1" dirty="0">
                <a:ea typeface="Times New Roman" pitchFamily="18" charset="0"/>
                <a:cs typeface="Times New Roman" pitchFamily="18" charset="0"/>
              </a:rPr>
              <a:t>Therefore I will boast all the more gladly about my weaknesses, so that Christ’s power may rest on me. </a:t>
            </a:r>
            <a:r>
              <a:rPr lang="en-AU" sz="3600" b="1" baseline="30000" dirty="0">
                <a:ea typeface="Times New Roman" pitchFamily="18" charset="0"/>
                <a:cs typeface="Arial" pitchFamily="34" charset="0"/>
              </a:rPr>
              <a:t>10 </a:t>
            </a:r>
            <a:r>
              <a:rPr lang="en-AU" sz="5400" b="1" dirty="0">
                <a:ea typeface="Times New Roman" pitchFamily="18" charset="0"/>
                <a:cs typeface="Times New Roman" pitchFamily="18" charset="0"/>
              </a:rPr>
              <a:t>That is why, for Christ’s sake, I delight in weaknesses, in insults, in hardships, in persecutions, in difficulties. For when I am weak, then I am strong.</a:t>
            </a:r>
            <a:endParaRPr lang="en-AU" sz="8000" b="1" dirty="0">
              <a:cs typeface="Arial" pitchFamily="34" charset="0"/>
            </a:endParaRPr>
          </a:p>
        </p:txBody>
      </p:sp>
      <p:sp>
        <p:nvSpPr>
          <p:cNvPr id="3" name="Slide Number Placeholder 2"/>
          <p:cNvSpPr>
            <a:spLocks noGrp="1"/>
          </p:cNvSpPr>
          <p:nvPr>
            <p:ph type="sldNum" sz="quarter" idx="12"/>
          </p:nvPr>
        </p:nvSpPr>
        <p:spPr/>
        <p:txBody>
          <a:bodyPr/>
          <a:lstStyle/>
          <a:p>
            <a:fld id="{27F94BF4-7D83-442F-8AC1-6EAF72B30D40}" type="slidenum">
              <a:rPr lang="en-AU" smtClean="0"/>
              <a:pPr/>
              <a:t>6</a:t>
            </a:fld>
            <a:endParaRPr lang="en-A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11430000" cy="1143000"/>
          </a:xfrm>
        </p:spPr>
        <p:txBody>
          <a:bodyPr>
            <a:normAutofit/>
          </a:bodyPr>
          <a:lstStyle/>
          <a:p>
            <a:r>
              <a:rPr lang="en-AU" sz="6600" b="1" u="sng" dirty="0"/>
              <a:t>Paul</a:t>
            </a:r>
            <a:endParaRPr lang="en-AU" sz="6600" b="1" u="sng" dirty="0"/>
          </a:p>
        </p:txBody>
      </p:sp>
      <p:sp>
        <p:nvSpPr>
          <p:cNvPr id="3" name="Content Placeholder 2"/>
          <p:cNvSpPr>
            <a:spLocks noGrp="1"/>
          </p:cNvSpPr>
          <p:nvPr>
            <p:ph idx="1"/>
          </p:nvPr>
        </p:nvSpPr>
        <p:spPr>
          <a:xfrm>
            <a:off x="381000" y="1600203"/>
            <a:ext cx="11430000" cy="4525963"/>
          </a:xfrm>
        </p:spPr>
        <p:txBody>
          <a:bodyPr>
            <a:normAutofit/>
          </a:bodyPr>
          <a:lstStyle/>
          <a:p>
            <a:r>
              <a:rPr lang="en-AU" sz="4800" b="1" dirty="0"/>
              <a:t>A top Christian - a pastor</a:t>
            </a:r>
          </a:p>
          <a:p>
            <a:r>
              <a:rPr lang="en-AU" sz="4800" b="1" dirty="0"/>
              <a:t>Here we see “a portion of his secret life” (Spurgeon)</a:t>
            </a:r>
          </a:p>
          <a:p>
            <a:endParaRPr lang="en-AU" sz="4800" b="1" dirty="0"/>
          </a:p>
          <a:p>
            <a:r>
              <a:rPr lang="en-AU" sz="4800" b="1" dirty="0"/>
              <a:t>N.B.  PASTORS HAVE PROBLEMS</a:t>
            </a:r>
            <a:endParaRPr lang="en-AU" sz="4800" b="1"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7</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4638"/>
            <a:ext cx="11506200" cy="1143000"/>
          </a:xfrm>
        </p:spPr>
        <p:txBody>
          <a:bodyPr>
            <a:normAutofit/>
          </a:bodyPr>
          <a:lstStyle/>
          <a:p>
            <a:r>
              <a:rPr lang="en-AU" sz="5400" b="1" u="sng" dirty="0" smtClean="0"/>
              <a:t>EGO DANGER!</a:t>
            </a:r>
            <a:endParaRPr lang="en-AU" sz="5400" b="1" u="sng" dirty="0"/>
          </a:p>
        </p:txBody>
      </p:sp>
      <p:sp>
        <p:nvSpPr>
          <p:cNvPr id="3" name="Content Placeholder 2"/>
          <p:cNvSpPr>
            <a:spLocks noGrp="1"/>
          </p:cNvSpPr>
          <p:nvPr>
            <p:ph idx="1"/>
          </p:nvPr>
        </p:nvSpPr>
        <p:spPr>
          <a:xfrm>
            <a:off x="381000" y="1600203"/>
            <a:ext cx="11506200" cy="4525963"/>
          </a:xfrm>
        </p:spPr>
        <p:txBody>
          <a:bodyPr>
            <a:noAutofit/>
          </a:bodyPr>
          <a:lstStyle/>
          <a:p>
            <a:r>
              <a:rPr lang="en-AU" sz="4400" b="1" dirty="0"/>
              <a:t>v. 7 “surpassingly great revelations”.</a:t>
            </a:r>
          </a:p>
          <a:p>
            <a:endParaRPr lang="en-AU" sz="2800" b="1" dirty="0"/>
          </a:p>
          <a:p>
            <a:r>
              <a:rPr lang="en-AU" sz="4400" b="1" dirty="0"/>
              <a:t>“threatened to intoxicate him with pride” (Spurgeon)</a:t>
            </a:r>
          </a:p>
          <a:p>
            <a:endParaRPr lang="en-AU" sz="2800" b="1" dirty="0"/>
          </a:p>
          <a:p>
            <a:r>
              <a:rPr lang="en-AU" sz="4400" b="1" dirty="0"/>
              <a:t>The danger of “success”</a:t>
            </a:r>
            <a:endParaRPr lang="en-AU" sz="4400" b="1" dirty="0"/>
          </a:p>
        </p:txBody>
      </p:sp>
      <p:sp>
        <p:nvSpPr>
          <p:cNvPr id="4" name="Slide Number Placeholder 3"/>
          <p:cNvSpPr>
            <a:spLocks noGrp="1"/>
          </p:cNvSpPr>
          <p:nvPr>
            <p:ph type="sldNum" sz="quarter" idx="12"/>
          </p:nvPr>
        </p:nvSpPr>
        <p:spPr/>
        <p:txBody>
          <a:bodyPr/>
          <a:lstStyle/>
          <a:p>
            <a:fld id="{27F94BF4-7D83-442F-8AC1-6EAF72B30D40}" type="slidenum">
              <a:rPr lang="en-AU" smtClean="0"/>
              <a:pPr/>
              <a:t>8</a:t>
            </a:fld>
            <a:endParaRPr lang="en-A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Image result for thorn in the flesh images"/>
          <p:cNvPicPr>
            <a:picLocks noChangeAspect="1" noChangeArrowheads="1"/>
          </p:cNvPicPr>
          <p:nvPr/>
        </p:nvPicPr>
        <p:blipFill>
          <a:blip r:embed="rId2" cstate="print"/>
          <a:srcRect/>
          <a:stretch>
            <a:fillRect/>
          </a:stretch>
        </p:blipFill>
        <p:spPr bwMode="auto">
          <a:xfrm>
            <a:off x="0" y="-152400"/>
            <a:ext cx="12192000" cy="7239000"/>
          </a:xfrm>
          <a:prstGeom prst="rect">
            <a:avLst/>
          </a:prstGeom>
          <a:noFill/>
        </p:spPr>
      </p:pic>
      <p:sp>
        <p:nvSpPr>
          <p:cNvPr id="3" name="Slide Number Placeholder 2"/>
          <p:cNvSpPr>
            <a:spLocks noGrp="1"/>
          </p:cNvSpPr>
          <p:nvPr>
            <p:ph type="sldNum" sz="quarter" idx="12"/>
          </p:nvPr>
        </p:nvSpPr>
        <p:spPr>
          <a:xfrm>
            <a:off x="8191795" y="6339371"/>
            <a:ext cx="3969489" cy="403335"/>
          </a:xfrm>
        </p:spPr>
        <p:txBody>
          <a:bodyPr/>
          <a:lstStyle/>
          <a:p>
            <a:fld id="{27F94BF4-7D83-442F-8AC1-6EAF72B30D40}" type="slidenum">
              <a:rPr lang="en-AU" smtClean="0"/>
              <a:pPr/>
              <a:t>9</a:t>
            </a:fld>
            <a:endParaRPr lang="en-A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266</TotalTime>
  <Words>897</Words>
  <Application>Microsoft Office PowerPoint</Application>
  <PresentationFormat>Widescreen</PresentationFormat>
  <Paragraphs>104</Paragraphs>
  <Slides>18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Times New Roman</vt:lpstr>
      <vt:lpstr>Office Theme</vt:lpstr>
      <vt:lpstr>Paul</vt:lpstr>
      <vt:lpstr>2 Corinthians 12:1-10</vt:lpstr>
      <vt:lpstr>PowerPoint Presentation</vt:lpstr>
      <vt:lpstr>PowerPoint Presentation</vt:lpstr>
      <vt:lpstr>PowerPoint Presentation</vt:lpstr>
      <vt:lpstr>PowerPoint Presentation</vt:lpstr>
      <vt:lpstr>Paul</vt:lpstr>
      <vt:lpstr>EGO DANGER!</vt:lpstr>
      <vt:lpstr>PowerPoint Presentation</vt:lpstr>
      <vt:lpstr>“thorn in the flesh”</vt:lpstr>
      <vt:lpstr>Physical thorn “in the flesh””</vt:lpstr>
      <vt:lpstr>Mental “thorn”</vt:lpstr>
      <vt:lpstr>Spiritual “thorn”</vt:lpstr>
      <vt:lpstr>A person?</vt:lpstr>
      <vt:lpstr>PowerPoint Presentation</vt:lpstr>
      <vt:lpstr>Solution</vt:lpstr>
      <vt:lpstr>PowerPoint Presentation</vt:lpstr>
      <vt:lpstr>PowerPoint Presentation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Paul</dc:title>
  <dc:creator>Bryan</dc:creator>
  <cp:lastModifiedBy>Colin Cheah</cp:lastModifiedBy>
  <cp:revision>70</cp:revision>
  <dcterms:created xsi:type="dcterms:W3CDTF">2018-10-12T23:50:44Z</dcterms:created>
  <dcterms:modified xsi:type="dcterms:W3CDTF">2018-10-28T08:10:13Z</dcterms:modified>
</cp:coreProperties>
</file>