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4" r:id="rId3"/>
    <p:sldId id="286" r:id="rId4"/>
    <p:sldId id="287" r:id="rId5"/>
    <p:sldId id="285" r:id="rId6"/>
    <p:sldId id="289" r:id="rId7"/>
    <p:sldId id="290" r:id="rId8"/>
    <p:sldId id="283" r:id="rId9"/>
    <p:sldId id="291" r:id="rId10"/>
    <p:sldId id="288" r:id="rId11"/>
    <p:sldId id="292" r:id="rId12"/>
    <p:sldId id="293" r:id="rId13"/>
    <p:sldId id="294" r:id="rId14"/>
    <p:sldId id="295" r:id="rId15"/>
    <p:sldId id="297" r:id="rId16"/>
    <p:sldId id="296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CF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>
      <p:cViewPr>
        <p:scale>
          <a:sx n="53" d="100"/>
          <a:sy n="53" d="100"/>
        </p:scale>
        <p:origin x="1416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865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6830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449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3812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163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7950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5037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3994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2679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0869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5439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FA904-DC36-4888-A6B9-70F8B0B826B7}" type="datetimeFigureOut">
              <a:rPr lang="en-AU" smtClean="0"/>
              <a:t>4/11/2018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BB956-385F-425B-AE10-59A1EC94E1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1620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0456"/>
            <a:ext cx="13600091" cy="71284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7556" y="-46958"/>
            <a:ext cx="6440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i="1" spc="6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New </a:t>
            </a:r>
          </a:p>
          <a:p>
            <a:r>
              <a:rPr lang="en-AU" sz="7200" b="1" i="1" spc="6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Creation</a:t>
            </a:r>
            <a:endParaRPr lang="en-AU" sz="7200" b="1" i="1" spc="600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7556" y="2796401"/>
            <a:ext cx="441070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spc="600" dirty="0" smtClean="0">
                <a:latin typeface="+mj-lt"/>
              </a:rPr>
              <a:t>In Christ … </a:t>
            </a:r>
          </a:p>
          <a:p>
            <a:pPr algn="just"/>
            <a:r>
              <a:rPr lang="en-AU" sz="4400" spc="600" dirty="0" smtClean="0">
                <a:latin typeface="+mj-lt"/>
              </a:rPr>
              <a:t>the </a:t>
            </a:r>
            <a:r>
              <a:rPr lang="en-AU" sz="4400" spc="600" dirty="0">
                <a:latin typeface="+mj-lt"/>
              </a:rPr>
              <a:t>old has gone, the new is here!</a:t>
            </a:r>
            <a:r>
              <a:rPr lang="en-AU" sz="4000" spc="600" dirty="0">
                <a:latin typeface="+mj-lt"/>
              </a:rPr>
              <a:t>	</a:t>
            </a:r>
            <a:endParaRPr lang="en-AU" sz="4000" spc="600" dirty="0" smtClean="0">
              <a:latin typeface="+mj-lt"/>
            </a:endParaRPr>
          </a:p>
          <a:p>
            <a:pPr algn="just"/>
            <a:r>
              <a:rPr lang="en-AU" sz="4000" spc="600" dirty="0">
                <a:solidFill>
                  <a:schemeClr val="bg1"/>
                </a:solidFill>
                <a:latin typeface="+mj-lt"/>
              </a:rPr>
              <a:t>	</a:t>
            </a:r>
            <a:r>
              <a:rPr lang="en-AU" sz="4000" spc="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AU" sz="1000" spc="600" dirty="0" smtClean="0">
                <a:solidFill>
                  <a:schemeClr val="bg1"/>
                </a:solidFill>
                <a:latin typeface="+mj-lt"/>
              </a:rPr>
              <a:t>    </a:t>
            </a:r>
            <a:r>
              <a:rPr lang="en-AU" sz="100" dirty="0" smtClean="0">
                <a:solidFill>
                  <a:schemeClr val="bg1"/>
                </a:solidFill>
              </a:rPr>
              <a:t>                             </a:t>
            </a:r>
            <a:r>
              <a:rPr lang="en-AU" sz="2800" dirty="0" smtClean="0">
                <a:latin typeface="+mj-lt"/>
              </a:rPr>
              <a:t>2 </a:t>
            </a:r>
            <a:r>
              <a:rPr lang="en-AU" sz="2800" dirty="0">
                <a:latin typeface="+mj-lt"/>
              </a:rPr>
              <a:t>Corinthians 5:17</a:t>
            </a:r>
          </a:p>
        </p:txBody>
      </p:sp>
    </p:spTree>
    <p:extLst>
      <p:ext uri="{BB962C8B-B14F-4D97-AF65-F5344CB8AC3E}">
        <p14:creationId xmlns:p14="http://schemas.microsoft.com/office/powerpoint/2010/main" val="163007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178" y="177800"/>
            <a:ext cx="11219622" cy="1325563"/>
          </a:xfrm>
        </p:spPr>
        <p:txBody>
          <a:bodyPr>
            <a:noAutofit/>
          </a:bodyPr>
          <a:lstStyle/>
          <a:p>
            <a:r>
              <a:rPr lang="en-AU" sz="4800" spc="600" dirty="0" smtClean="0">
                <a:solidFill>
                  <a:schemeClr val="bg1"/>
                </a:solidFill>
              </a:rPr>
              <a:t>…the light of Christ has been </a:t>
            </a:r>
            <a:br>
              <a:rPr lang="en-AU" sz="4800" spc="600" dirty="0" smtClean="0">
                <a:solidFill>
                  <a:schemeClr val="bg1"/>
                </a:solidFill>
              </a:rPr>
            </a:br>
            <a:r>
              <a:rPr lang="en-AU" sz="4800" spc="600" dirty="0" smtClean="0">
                <a:solidFill>
                  <a:schemeClr val="bg1"/>
                </a:solidFill>
              </a:rPr>
              <a:t>			exploding in the darkness</a:t>
            </a:r>
            <a:endParaRPr lang="en-AU" sz="4800" spc="6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7871" r="1553" b="26803"/>
          <a:stretch/>
        </p:blipFill>
        <p:spPr>
          <a:xfrm>
            <a:off x="228012" y="1724859"/>
            <a:ext cx="4262907" cy="46632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3512"/>
          <a:stretch/>
        </p:blipFill>
        <p:spPr>
          <a:xfrm>
            <a:off x="4625097" y="1724859"/>
            <a:ext cx="7338891" cy="466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4839"/>
          <a:stretch/>
        </p:blipFill>
        <p:spPr>
          <a:xfrm>
            <a:off x="362712" y="1591056"/>
            <a:ext cx="6389390" cy="358444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712" y="417449"/>
            <a:ext cx="11250168" cy="11736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4400" spc="600" dirty="0" smtClean="0">
                <a:solidFill>
                  <a:schemeClr val="bg1"/>
                </a:solidFill>
                <a:latin typeface="+mj-lt"/>
              </a:rPr>
              <a:t>How do we love people in practice?</a:t>
            </a:r>
            <a:endParaRPr lang="en-AU" sz="4400" spc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183259" y="1923161"/>
            <a:ext cx="4535424" cy="11736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AU" sz="6000" spc="600" dirty="0" smtClean="0">
                <a:solidFill>
                  <a:schemeClr val="bg1"/>
                </a:solidFill>
                <a:latin typeface="+mj-lt"/>
              </a:rPr>
              <a:t>make it about </a:t>
            </a:r>
            <a:r>
              <a:rPr lang="en-AU" sz="9600" spc="600" dirty="0" smtClean="0">
                <a:solidFill>
                  <a:schemeClr val="bg1"/>
                </a:solidFill>
                <a:latin typeface="+mj-lt"/>
              </a:rPr>
              <a:t>them</a:t>
            </a:r>
            <a:endParaRPr lang="en-AU" sz="9600" spc="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0523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4839"/>
          <a:stretch/>
        </p:blipFill>
        <p:spPr>
          <a:xfrm>
            <a:off x="362712" y="1591056"/>
            <a:ext cx="6389390" cy="358444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712" y="417449"/>
            <a:ext cx="11250168" cy="11736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4400" spc="600" dirty="0" smtClean="0">
                <a:solidFill>
                  <a:schemeClr val="bg1"/>
                </a:solidFill>
                <a:latin typeface="+mj-lt"/>
              </a:rPr>
              <a:t>How do we love people in practice?</a:t>
            </a:r>
            <a:endParaRPr lang="en-AU" sz="4400" spc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70016" y="1591056"/>
            <a:ext cx="4624949" cy="11736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AU" sz="6000" spc="600" dirty="0">
                <a:solidFill>
                  <a:schemeClr val="bg1"/>
                </a:solidFill>
                <a:latin typeface="+mj-lt"/>
              </a:rPr>
              <a:t>d</a:t>
            </a:r>
            <a:r>
              <a:rPr lang="en-AU" sz="6000" spc="600" dirty="0" smtClean="0">
                <a:solidFill>
                  <a:schemeClr val="bg1"/>
                </a:solidFill>
                <a:latin typeface="+mj-lt"/>
              </a:rPr>
              <a:t>o not get caught up in the cycle of </a:t>
            </a:r>
            <a:r>
              <a:rPr lang="en-AU" sz="9600" spc="600" dirty="0" smtClean="0">
                <a:solidFill>
                  <a:schemeClr val="bg1"/>
                </a:solidFill>
                <a:latin typeface="+mj-lt"/>
              </a:rPr>
              <a:t>hate</a:t>
            </a:r>
            <a:endParaRPr lang="en-AU" sz="9600" spc="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960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91" y="365125"/>
            <a:ext cx="10506198" cy="57054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8003"/>
          <a:stretch/>
        </p:blipFill>
        <p:spPr>
          <a:xfrm>
            <a:off x="4828032" y="365125"/>
            <a:ext cx="7029177" cy="5705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4960" t="972" r="23070"/>
          <a:stretch/>
        </p:blipFill>
        <p:spPr>
          <a:xfrm>
            <a:off x="726948" y="429667"/>
            <a:ext cx="5303520" cy="56499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r="37401"/>
          <a:stretch/>
        </p:blipFill>
        <p:spPr>
          <a:xfrm>
            <a:off x="6282173" y="429667"/>
            <a:ext cx="5323332" cy="564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4839"/>
          <a:stretch/>
        </p:blipFill>
        <p:spPr>
          <a:xfrm>
            <a:off x="362712" y="1591056"/>
            <a:ext cx="6389390" cy="358444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712" y="417449"/>
            <a:ext cx="11250168" cy="11736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4400" spc="600" dirty="0" smtClean="0">
                <a:solidFill>
                  <a:schemeClr val="bg1"/>
                </a:solidFill>
                <a:latin typeface="+mj-lt"/>
              </a:rPr>
              <a:t>How do we love people in practice?</a:t>
            </a:r>
            <a:endParaRPr lang="en-AU" sz="4400" spc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870016" y="1591056"/>
            <a:ext cx="4624949" cy="11736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AU" sz="6000" spc="600" dirty="0">
                <a:solidFill>
                  <a:schemeClr val="bg1"/>
                </a:solidFill>
                <a:latin typeface="+mj-lt"/>
              </a:rPr>
              <a:t>d</a:t>
            </a:r>
            <a:r>
              <a:rPr lang="en-AU" sz="6000" spc="600" dirty="0" smtClean="0">
                <a:solidFill>
                  <a:schemeClr val="bg1"/>
                </a:solidFill>
                <a:latin typeface="+mj-lt"/>
              </a:rPr>
              <a:t>o not get caught up in the cycle of </a:t>
            </a:r>
            <a:r>
              <a:rPr lang="en-AU" sz="9600" spc="600" dirty="0" smtClean="0">
                <a:solidFill>
                  <a:schemeClr val="bg1"/>
                </a:solidFill>
                <a:latin typeface="+mj-lt"/>
              </a:rPr>
              <a:t>hate</a:t>
            </a:r>
            <a:endParaRPr lang="en-AU" sz="9600" spc="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970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728345"/>
            <a:ext cx="11210544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en-AU" sz="5400" spc="600" dirty="0">
                <a:solidFill>
                  <a:schemeClr val="bg1"/>
                </a:solidFill>
                <a:latin typeface="+mj-lt"/>
              </a:rPr>
              <a:t>Never be lacking in zeal, but keep your spiritual fervour, serving the Lord. </a:t>
            </a:r>
            <a:r>
              <a:rPr lang="en-AU" sz="5400" b="1" spc="6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5400" spc="600" dirty="0">
                <a:solidFill>
                  <a:schemeClr val="bg1"/>
                </a:solidFill>
                <a:latin typeface="+mj-lt"/>
              </a:rPr>
              <a:t>Be joyful in hope, patient in affliction, faithful in prayer</a:t>
            </a:r>
            <a:r>
              <a:rPr lang="en-AU" sz="5400" spc="600" dirty="0" smtClean="0">
                <a:solidFill>
                  <a:schemeClr val="bg1"/>
                </a:solidFill>
                <a:latin typeface="+mj-lt"/>
              </a:rPr>
              <a:t>.   </a:t>
            </a:r>
            <a:r>
              <a:rPr lang="en-AU" sz="1100" spc="600" dirty="0" smtClean="0">
                <a:solidFill>
                  <a:schemeClr val="bg1"/>
                </a:solidFill>
                <a:latin typeface="+mj-lt"/>
              </a:rPr>
              <a:t>     </a:t>
            </a:r>
            <a:r>
              <a:rPr lang="en-AU" spc="600" dirty="0" smtClean="0">
                <a:solidFill>
                  <a:schemeClr val="bg1"/>
                </a:solidFill>
                <a:latin typeface="+mj-lt"/>
              </a:rPr>
              <a:t>Romans 12:11-12</a:t>
            </a:r>
            <a:endParaRPr lang="en-AU" sz="5400" spc="600" dirty="0" smtClean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5451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0456"/>
            <a:ext cx="13600091" cy="71284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7556" y="-46958"/>
            <a:ext cx="6440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i="1" spc="6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New </a:t>
            </a:r>
          </a:p>
          <a:p>
            <a:r>
              <a:rPr lang="en-AU" sz="7200" b="1" i="1" spc="6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j-lt"/>
              </a:rPr>
              <a:t>Creation</a:t>
            </a:r>
            <a:endParaRPr lang="en-AU" sz="7200" b="1" i="1" spc="600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7556" y="2796401"/>
            <a:ext cx="441070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spc="600" dirty="0" smtClean="0">
                <a:latin typeface="+mj-lt"/>
              </a:rPr>
              <a:t>In Christ … </a:t>
            </a:r>
          </a:p>
          <a:p>
            <a:pPr algn="just"/>
            <a:r>
              <a:rPr lang="en-AU" sz="4400" spc="600" dirty="0" smtClean="0">
                <a:latin typeface="+mj-lt"/>
              </a:rPr>
              <a:t>the </a:t>
            </a:r>
            <a:r>
              <a:rPr lang="en-AU" sz="4400" spc="600" dirty="0">
                <a:latin typeface="+mj-lt"/>
              </a:rPr>
              <a:t>old has gone, the new is here!</a:t>
            </a:r>
            <a:r>
              <a:rPr lang="en-AU" sz="4000" spc="600" dirty="0">
                <a:latin typeface="+mj-lt"/>
              </a:rPr>
              <a:t>	</a:t>
            </a:r>
            <a:endParaRPr lang="en-AU" sz="4000" spc="600" dirty="0" smtClean="0">
              <a:latin typeface="+mj-lt"/>
            </a:endParaRPr>
          </a:p>
          <a:p>
            <a:pPr algn="just"/>
            <a:r>
              <a:rPr lang="en-AU" sz="4000" spc="600" dirty="0">
                <a:solidFill>
                  <a:schemeClr val="bg1"/>
                </a:solidFill>
                <a:latin typeface="+mj-lt"/>
              </a:rPr>
              <a:t>	</a:t>
            </a:r>
            <a:r>
              <a:rPr lang="en-AU" sz="4000" spc="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AU" sz="1000" spc="600" dirty="0" smtClean="0">
                <a:solidFill>
                  <a:schemeClr val="bg1"/>
                </a:solidFill>
                <a:latin typeface="+mj-lt"/>
              </a:rPr>
              <a:t>    </a:t>
            </a:r>
            <a:r>
              <a:rPr lang="en-AU" sz="100" dirty="0" smtClean="0">
                <a:solidFill>
                  <a:schemeClr val="bg1"/>
                </a:solidFill>
              </a:rPr>
              <a:t>                             </a:t>
            </a:r>
            <a:r>
              <a:rPr lang="en-AU" sz="2800" dirty="0" smtClean="0">
                <a:latin typeface="+mj-lt"/>
              </a:rPr>
              <a:t>2 </a:t>
            </a:r>
            <a:r>
              <a:rPr lang="en-AU" sz="2800" dirty="0">
                <a:latin typeface="+mj-lt"/>
              </a:rPr>
              <a:t>Corinthians 5:17</a:t>
            </a:r>
          </a:p>
        </p:txBody>
      </p:sp>
    </p:spTree>
    <p:extLst>
      <p:ext uri="{BB962C8B-B14F-4D97-AF65-F5344CB8AC3E}">
        <p14:creationId xmlns:p14="http://schemas.microsoft.com/office/powerpoint/2010/main" val="241370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4850" y="541908"/>
            <a:ext cx="1146219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100" spc="300" dirty="0">
                <a:solidFill>
                  <a:schemeClr val="bg1"/>
                </a:solidFill>
                <a:latin typeface="+mj-lt"/>
              </a:rPr>
              <a:t>Love must be sincere. Hate what is evil; cling to what is good. </a:t>
            </a:r>
            <a:r>
              <a:rPr lang="en-AU" sz="41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Be devoted to one another in love. Honour one another above yourselves. </a:t>
            </a:r>
            <a:r>
              <a:rPr lang="en-AU" sz="41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Never be lacking in zeal, but keep your spiritual fervour, serving the Lord. </a:t>
            </a:r>
            <a:r>
              <a:rPr lang="en-AU" sz="41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Be joyful in hope, patient in affliction, faithful in prayer. </a:t>
            </a:r>
            <a:r>
              <a:rPr lang="en-AU" sz="41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Share with the Lord’s people who are in need. Practise hospitality</a:t>
            </a:r>
            <a:r>
              <a:rPr lang="en-AU" sz="4100" spc="300" dirty="0" smtClean="0">
                <a:solidFill>
                  <a:schemeClr val="bg1"/>
                </a:solidFill>
                <a:latin typeface="+mj-lt"/>
              </a:rPr>
              <a:t>.</a:t>
            </a:r>
            <a:endParaRPr lang="en-AU" sz="41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190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3487" y="825244"/>
            <a:ext cx="11462198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100" spc="300" dirty="0" smtClean="0">
                <a:solidFill>
                  <a:schemeClr val="bg1"/>
                </a:solidFill>
                <a:latin typeface="+mj-lt"/>
              </a:rPr>
              <a:t>Bless 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those who persecute you; bless and do not curse. </a:t>
            </a:r>
            <a:r>
              <a:rPr lang="en-AU" sz="41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Rejoice with those who rejoice; mourn with those who mourn. </a:t>
            </a:r>
            <a:r>
              <a:rPr lang="en-AU" sz="41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Live in harmony with one another. Do not be proud, but be willing to associate with people of low </a:t>
            </a:r>
            <a:r>
              <a:rPr lang="en-AU" sz="4100" spc="300" dirty="0" smtClean="0">
                <a:solidFill>
                  <a:schemeClr val="bg1"/>
                </a:solidFill>
                <a:latin typeface="+mj-lt"/>
              </a:rPr>
              <a:t>position.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 Do not be conceited</a:t>
            </a:r>
            <a:r>
              <a:rPr lang="en-AU" sz="4100" spc="300" dirty="0" smtClean="0">
                <a:solidFill>
                  <a:schemeClr val="bg1"/>
                </a:solidFill>
                <a:latin typeface="+mj-lt"/>
              </a:rPr>
              <a:t>.</a:t>
            </a:r>
            <a:endParaRPr lang="en-AU" sz="41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113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3487" y="619181"/>
            <a:ext cx="11462198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100" spc="300" dirty="0" smtClean="0">
                <a:solidFill>
                  <a:schemeClr val="bg1"/>
                </a:solidFill>
                <a:latin typeface="+mj-lt"/>
              </a:rPr>
              <a:t>Do 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not repay anyone evil for evil. Be careful to do what is right in the eyes of everyone. </a:t>
            </a:r>
            <a:r>
              <a:rPr lang="en-AU" sz="41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If it is possible, as far as it depends on you, live at peace with everyone. </a:t>
            </a:r>
            <a:r>
              <a:rPr lang="en-AU" sz="4100" b="1" spc="300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Do not take revenge, my dear friends, but leave room for God’s wrath, for it is written: ‘It is mine to avenge; I will repay</a:t>
            </a:r>
            <a:r>
              <a:rPr lang="en-AU" sz="4100" spc="300" dirty="0" smtClean="0">
                <a:solidFill>
                  <a:schemeClr val="bg1"/>
                </a:solidFill>
                <a:latin typeface="+mj-lt"/>
              </a:rPr>
              <a:t>,’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 says the Lord. </a:t>
            </a:r>
            <a:endParaRPr lang="en-AU" sz="4100" b="0" i="0" spc="30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069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6366" y="644939"/>
            <a:ext cx="11462198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100" spc="300" dirty="0" smtClean="0">
                <a:solidFill>
                  <a:schemeClr val="bg1"/>
                </a:solidFill>
                <a:latin typeface="+mj-lt"/>
              </a:rPr>
              <a:t>On 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the contrary:</a:t>
            </a:r>
          </a:p>
          <a:p>
            <a:pPr algn="just"/>
            <a:r>
              <a:rPr lang="en-AU" sz="4100" spc="300" dirty="0">
                <a:solidFill>
                  <a:schemeClr val="bg1"/>
                </a:solidFill>
                <a:latin typeface="+mj-lt"/>
              </a:rPr>
              <a:t>‘If your enemy is hungry, feed </a:t>
            </a:r>
            <a:r>
              <a:rPr lang="en-AU" sz="4100" spc="300" dirty="0" smtClean="0">
                <a:solidFill>
                  <a:schemeClr val="bg1"/>
                </a:solidFill>
                <a:latin typeface="+mj-lt"/>
              </a:rPr>
              <a:t>him; if 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he is thirsty, give him something to drink.</a:t>
            </a:r>
            <a:br>
              <a:rPr lang="en-AU" sz="4100" spc="300" dirty="0">
                <a:solidFill>
                  <a:schemeClr val="bg1"/>
                </a:solidFill>
                <a:latin typeface="+mj-lt"/>
              </a:rPr>
            </a:br>
            <a:r>
              <a:rPr lang="en-AU" sz="4100" spc="300" dirty="0">
                <a:solidFill>
                  <a:schemeClr val="bg1"/>
                </a:solidFill>
                <a:latin typeface="+mj-lt"/>
              </a:rPr>
              <a:t>In doing this, you will heap burning coals on his head</a:t>
            </a:r>
            <a:r>
              <a:rPr lang="en-AU" sz="4100" spc="300" dirty="0" smtClean="0">
                <a:solidFill>
                  <a:schemeClr val="bg1"/>
                </a:solidFill>
                <a:latin typeface="+mj-lt"/>
              </a:rPr>
              <a:t>.’</a:t>
            </a:r>
            <a:endParaRPr lang="en-AU" sz="4100" spc="300" baseline="30000" dirty="0" smtClean="0">
              <a:solidFill>
                <a:schemeClr val="bg1"/>
              </a:solidFill>
              <a:latin typeface="+mj-lt"/>
            </a:endParaRPr>
          </a:p>
          <a:p>
            <a:pPr algn="just"/>
            <a:endParaRPr lang="en-AU" spc="300" dirty="0" smtClean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100" spc="300" dirty="0" smtClean="0">
                <a:solidFill>
                  <a:schemeClr val="bg1"/>
                </a:solidFill>
                <a:latin typeface="+mj-lt"/>
              </a:rPr>
              <a:t>Do </a:t>
            </a:r>
            <a:r>
              <a:rPr lang="en-AU" sz="4100" spc="300" dirty="0">
                <a:solidFill>
                  <a:schemeClr val="bg1"/>
                </a:solidFill>
                <a:latin typeface="+mj-lt"/>
              </a:rPr>
              <a:t>not be overcome by evil, but overcome evil with good</a:t>
            </a:r>
            <a:r>
              <a:rPr lang="en-AU" sz="4100" spc="300" dirty="0" smtClean="0">
                <a:solidFill>
                  <a:schemeClr val="bg1"/>
                </a:solidFill>
                <a:latin typeface="+mj-lt"/>
              </a:rPr>
              <a:t>.				            </a:t>
            </a:r>
            <a:r>
              <a:rPr lang="en-AU" sz="900" spc="300" dirty="0" smtClean="0">
                <a:solidFill>
                  <a:schemeClr val="bg1"/>
                </a:solidFill>
                <a:latin typeface="+mj-lt"/>
              </a:rPr>
              <a:t>  </a:t>
            </a:r>
            <a:r>
              <a:rPr lang="en-AU" sz="2800" spc="300" dirty="0" smtClean="0">
                <a:solidFill>
                  <a:schemeClr val="bg1"/>
                </a:solidFill>
                <a:latin typeface="+mj-lt"/>
              </a:rPr>
              <a:t>Romans 12:9-21</a:t>
            </a:r>
            <a:endParaRPr lang="en-AU" sz="4100" b="0" i="0" spc="30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5275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4839"/>
          <a:stretch/>
        </p:blipFill>
        <p:spPr>
          <a:xfrm>
            <a:off x="88392" y="18288"/>
            <a:ext cx="12192000" cy="683971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408" y="3050921"/>
            <a:ext cx="4611624" cy="36241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4000" spc="600" dirty="0" smtClean="0">
                <a:solidFill>
                  <a:schemeClr val="bg1"/>
                </a:solidFill>
                <a:latin typeface="+mj-lt"/>
              </a:rPr>
              <a:t>God’s </a:t>
            </a:r>
            <a:r>
              <a:rPr lang="en-AU" sz="4000" spc="600" dirty="0">
                <a:solidFill>
                  <a:schemeClr val="bg1"/>
                </a:solidFill>
                <a:latin typeface="+mj-lt"/>
              </a:rPr>
              <a:t>love has been poured out into our hearts through the Holy </a:t>
            </a:r>
            <a:r>
              <a:rPr lang="en-AU" sz="4000" spc="600" dirty="0" smtClean="0">
                <a:solidFill>
                  <a:schemeClr val="bg1"/>
                </a:solidFill>
                <a:latin typeface="+mj-lt"/>
              </a:rPr>
              <a:t>Spirit      		 </a:t>
            </a:r>
            <a:r>
              <a:rPr lang="en-AU" spc="600" dirty="0" smtClean="0">
                <a:solidFill>
                  <a:schemeClr val="bg1"/>
                </a:solidFill>
                <a:latin typeface="+mj-lt"/>
              </a:rPr>
              <a:t>Rom </a:t>
            </a:r>
            <a:r>
              <a:rPr lang="en-AU" spc="600" dirty="0">
                <a:solidFill>
                  <a:schemeClr val="bg1"/>
                </a:solidFill>
                <a:latin typeface="+mj-lt"/>
              </a:rPr>
              <a:t>5:5 </a:t>
            </a:r>
          </a:p>
        </p:txBody>
      </p:sp>
    </p:spTree>
    <p:extLst>
      <p:ext uri="{BB962C8B-B14F-4D97-AF65-F5344CB8AC3E}">
        <p14:creationId xmlns:p14="http://schemas.microsoft.com/office/powerpoint/2010/main" val="3932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4839"/>
          <a:stretch/>
        </p:blipFill>
        <p:spPr>
          <a:xfrm>
            <a:off x="362712" y="1591056"/>
            <a:ext cx="6389390" cy="358444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712" y="417449"/>
            <a:ext cx="11250168" cy="11736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4400" spc="600" dirty="0" smtClean="0">
                <a:solidFill>
                  <a:schemeClr val="bg1"/>
                </a:solidFill>
                <a:latin typeface="+mj-lt"/>
              </a:rPr>
              <a:t>How do we love people in practice?</a:t>
            </a:r>
            <a:endParaRPr lang="en-AU" sz="4400" spc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14779" y="2069465"/>
            <a:ext cx="4535424" cy="11736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AU" sz="6000" spc="600" dirty="0" smtClean="0">
                <a:solidFill>
                  <a:schemeClr val="bg1"/>
                </a:solidFill>
                <a:latin typeface="+mj-lt"/>
              </a:rPr>
              <a:t>do what is </a:t>
            </a:r>
            <a:r>
              <a:rPr lang="en-AU" sz="9600" spc="600" dirty="0" smtClean="0">
                <a:solidFill>
                  <a:schemeClr val="bg1"/>
                </a:solidFill>
                <a:latin typeface="+mj-lt"/>
              </a:rPr>
              <a:t>good</a:t>
            </a:r>
            <a:endParaRPr lang="en-AU" sz="9600" spc="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3665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8478" r="13569"/>
          <a:stretch/>
        </p:blipFill>
        <p:spPr>
          <a:xfrm>
            <a:off x="571500" y="489397"/>
            <a:ext cx="5581650" cy="57297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0721" r="25078" b="1260"/>
          <a:stretch/>
        </p:blipFill>
        <p:spPr>
          <a:xfrm>
            <a:off x="6477000" y="488069"/>
            <a:ext cx="5162549" cy="573109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078" y="749808"/>
            <a:ext cx="7768883" cy="515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9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4839"/>
          <a:stretch/>
        </p:blipFill>
        <p:spPr>
          <a:xfrm>
            <a:off x="362712" y="1591056"/>
            <a:ext cx="6389390" cy="358444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712" y="417449"/>
            <a:ext cx="11250168" cy="11736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4400" spc="600" dirty="0" smtClean="0">
                <a:solidFill>
                  <a:schemeClr val="bg1"/>
                </a:solidFill>
                <a:latin typeface="+mj-lt"/>
              </a:rPr>
              <a:t>How do we love people in practice?</a:t>
            </a:r>
            <a:endParaRPr lang="en-AU" sz="4400" spc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914779" y="2069465"/>
            <a:ext cx="4535424" cy="11736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en-AU" sz="6000" spc="600" dirty="0" smtClean="0">
                <a:solidFill>
                  <a:schemeClr val="bg1"/>
                </a:solidFill>
                <a:latin typeface="+mj-lt"/>
              </a:rPr>
              <a:t>do what is </a:t>
            </a:r>
            <a:r>
              <a:rPr lang="en-AU" sz="9600" spc="600" dirty="0" smtClean="0">
                <a:solidFill>
                  <a:schemeClr val="bg1"/>
                </a:solidFill>
                <a:latin typeface="+mj-lt"/>
              </a:rPr>
              <a:t>good</a:t>
            </a:r>
            <a:endParaRPr lang="en-AU" sz="9600" spc="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3122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3186</TotalTime>
  <Words>212</Words>
  <Application>Microsoft Office PowerPoint</Application>
  <PresentationFormat>Widescreen</PresentationFormat>
  <Paragraphs>30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…the light of Christ has been     exploding in the darkness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Kevin B</cp:lastModifiedBy>
  <cp:revision>65</cp:revision>
  <dcterms:created xsi:type="dcterms:W3CDTF">2018-10-06T20:11:13Z</dcterms:created>
  <dcterms:modified xsi:type="dcterms:W3CDTF">2018-11-03T22:10:35Z</dcterms:modified>
</cp:coreProperties>
</file>