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69" r:id="rId4"/>
    <p:sldId id="274" r:id="rId5"/>
    <p:sldId id="257" r:id="rId6"/>
    <p:sldId id="258" r:id="rId7"/>
    <p:sldId id="259" r:id="rId8"/>
    <p:sldId id="260" r:id="rId9"/>
    <p:sldId id="261" r:id="rId10"/>
    <p:sldId id="262" r:id="rId11"/>
    <p:sldId id="263" r:id="rId12"/>
    <p:sldId id="264" r:id="rId13"/>
    <p:sldId id="270" r:id="rId14"/>
    <p:sldId id="271" r:id="rId15"/>
    <p:sldId id="272" r:id="rId16"/>
    <p:sldId id="273" r:id="rId17"/>
    <p:sldId id="275" r:id="rId18"/>
    <p:sldId id="265" r:id="rId19"/>
    <p:sldId id="266" r:id="rId20"/>
    <p:sldId id="26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0" d="100"/>
          <a:sy n="70" d="100"/>
        </p:scale>
        <p:origin x="53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55DA8B19-69F9-4451-9E5E-2CCAA71EAE91}" type="datetimeFigureOut">
              <a:rPr lang="en-AU" smtClean="0"/>
              <a:t>17/03/2019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0D9364C-18A8-42C6-B25F-C90B577041FC}" type="slidenum">
              <a:rPr lang="en-AU" smtClean="0"/>
              <a:t>‹#›</a:t>
            </a:fld>
            <a:endParaRPr lang="en-AU"/>
          </a:p>
        </p:txBody>
      </p:sp>
    </p:spTree>
    <p:extLst>
      <p:ext uri="{BB962C8B-B14F-4D97-AF65-F5344CB8AC3E}">
        <p14:creationId xmlns:p14="http://schemas.microsoft.com/office/powerpoint/2010/main" val="888107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5DA8B19-69F9-4451-9E5E-2CCAA71EAE91}" type="datetimeFigureOut">
              <a:rPr lang="en-AU" smtClean="0"/>
              <a:t>17/03/2019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0D9364C-18A8-42C6-B25F-C90B577041FC}" type="slidenum">
              <a:rPr lang="en-AU" smtClean="0"/>
              <a:t>‹#›</a:t>
            </a:fld>
            <a:endParaRPr lang="en-AU"/>
          </a:p>
        </p:txBody>
      </p:sp>
    </p:spTree>
    <p:extLst>
      <p:ext uri="{BB962C8B-B14F-4D97-AF65-F5344CB8AC3E}">
        <p14:creationId xmlns:p14="http://schemas.microsoft.com/office/powerpoint/2010/main" val="2499963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5DA8B19-69F9-4451-9E5E-2CCAA71EAE91}" type="datetimeFigureOut">
              <a:rPr lang="en-AU" smtClean="0"/>
              <a:t>17/03/2019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0D9364C-18A8-42C6-B25F-C90B577041FC}" type="slidenum">
              <a:rPr lang="en-AU" smtClean="0"/>
              <a:t>‹#›</a:t>
            </a:fld>
            <a:endParaRPr lang="en-AU"/>
          </a:p>
        </p:txBody>
      </p:sp>
    </p:spTree>
    <p:extLst>
      <p:ext uri="{BB962C8B-B14F-4D97-AF65-F5344CB8AC3E}">
        <p14:creationId xmlns:p14="http://schemas.microsoft.com/office/powerpoint/2010/main" val="2470788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5DA8B19-69F9-4451-9E5E-2CCAA71EAE91}" type="datetimeFigureOut">
              <a:rPr lang="en-AU" smtClean="0"/>
              <a:t>17/03/2019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0D9364C-18A8-42C6-B25F-C90B577041FC}" type="slidenum">
              <a:rPr lang="en-AU" smtClean="0"/>
              <a:t>‹#›</a:t>
            </a:fld>
            <a:endParaRPr lang="en-AU"/>
          </a:p>
        </p:txBody>
      </p:sp>
    </p:spTree>
    <p:extLst>
      <p:ext uri="{BB962C8B-B14F-4D97-AF65-F5344CB8AC3E}">
        <p14:creationId xmlns:p14="http://schemas.microsoft.com/office/powerpoint/2010/main" val="2581237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DA8B19-69F9-4451-9E5E-2CCAA71EAE91}" type="datetimeFigureOut">
              <a:rPr lang="en-AU" smtClean="0"/>
              <a:t>17/03/2019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0D9364C-18A8-42C6-B25F-C90B577041FC}" type="slidenum">
              <a:rPr lang="en-AU" smtClean="0"/>
              <a:t>‹#›</a:t>
            </a:fld>
            <a:endParaRPr lang="en-AU"/>
          </a:p>
        </p:txBody>
      </p:sp>
    </p:spTree>
    <p:extLst>
      <p:ext uri="{BB962C8B-B14F-4D97-AF65-F5344CB8AC3E}">
        <p14:creationId xmlns:p14="http://schemas.microsoft.com/office/powerpoint/2010/main" val="1416819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55DA8B19-69F9-4451-9E5E-2CCAA71EAE91}" type="datetimeFigureOut">
              <a:rPr lang="en-AU" smtClean="0"/>
              <a:t>17/03/2019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0D9364C-18A8-42C6-B25F-C90B577041FC}" type="slidenum">
              <a:rPr lang="en-AU" smtClean="0"/>
              <a:t>‹#›</a:t>
            </a:fld>
            <a:endParaRPr lang="en-AU"/>
          </a:p>
        </p:txBody>
      </p:sp>
    </p:spTree>
    <p:extLst>
      <p:ext uri="{BB962C8B-B14F-4D97-AF65-F5344CB8AC3E}">
        <p14:creationId xmlns:p14="http://schemas.microsoft.com/office/powerpoint/2010/main" val="935759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55DA8B19-69F9-4451-9E5E-2CCAA71EAE91}" type="datetimeFigureOut">
              <a:rPr lang="en-AU" smtClean="0"/>
              <a:t>17/03/2019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20D9364C-18A8-42C6-B25F-C90B577041FC}" type="slidenum">
              <a:rPr lang="en-AU" smtClean="0"/>
              <a:t>‹#›</a:t>
            </a:fld>
            <a:endParaRPr lang="en-AU"/>
          </a:p>
        </p:txBody>
      </p:sp>
    </p:spTree>
    <p:extLst>
      <p:ext uri="{BB962C8B-B14F-4D97-AF65-F5344CB8AC3E}">
        <p14:creationId xmlns:p14="http://schemas.microsoft.com/office/powerpoint/2010/main" val="1886180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55DA8B19-69F9-4451-9E5E-2CCAA71EAE91}" type="datetimeFigureOut">
              <a:rPr lang="en-AU" smtClean="0"/>
              <a:t>17/03/2019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20D9364C-18A8-42C6-B25F-C90B577041FC}" type="slidenum">
              <a:rPr lang="en-AU" smtClean="0"/>
              <a:t>‹#›</a:t>
            </a:fld>
            <a:endParaRPr lang="en-AU"/>
          </a:p>
        </p:txBody>
      </p:sp>
    </p:spTree>
    <p:extLst>
      <p:ext uri="{BB962C8B-B14F-4D97-AF65-F5344CB8AC3E}">
        <p14:creationId xmlns:p14="http://schemas.microsoft.com/office/powerpoint/2010/main" val="1981029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DA8B19-69F9-4451-9E5E-2CCAA71EAE91}" type="datetimeFigureOut">
              <a:rPr lang="en-AU" smtClean="0"/>
              <a:t>17/03/2019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20D9364C-18A8-42C6-B25F-C90B577041FC}" type="slidenum">
              <a:rPr lang="en-AU" smtClean="0"/>
              <a:t>‹#›</a:t>
            </a:fld>
            <a:endParaRPr lang="en-AU"/>
          </a:p>
        </p:txBody>
      </p:sp>
    </p:spTree>
    <p:extLst>
      <p:ext uri="{BB962C8B-B14F-4D97-AF65-F5344CB8AC3E}">
        <p14:creationId xmlns:p14="http://schemas.microsoft.com/office/powerpoint/2010/main" val="3196595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DA8B19-69F9-4451-9E5E-2CCAA71EAE91}" type="datetimeFigureOut">
              <a:rPr lang="en-AU" smtClean="0"/>
              <a:t>17/03/2019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0D9364C-18A8-42C6-B25F-C90B577041FC}" type="slidenum">
              <a:rPr lang="en-AU" smtClean="0"/>
              <a:t>‹#›</a:t>
            </a:fld>
            <a:endParaRPr lang="en-AU"/>
          </a:p>
        </p:txBody>
      </p:sp>
    </p:spTree>
    <p:extLst>
      <p:ext uri="{BB962C8B-B14F-4D97-AF65-F5344CB8AC3E}">
        <p14:creationId xmlns:p14="http://schemas.microsoft.com/office/powerpoint/2010/main" val="2076709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DA8B19-69F9-4451-9E5E-2CCAA71EAE91}" type="datetimeFigureOut">
              <a:rPr lang="en-AU" smtClean="0"/>
              <a:t>17/03/2019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0D9364C-18A8-42C6-B25F-C90B577041FC}" type="slidenum">
              <a:rPr lang="en-AU" smtClean="0"/>
              <a:t>‹#›</a:t>
            </a:fld>
            <a:endParaRPr lang="en-AU"/>
          </a:p>
        </p:txBody>
      </p:sp>
    </p:spTree>
    <p:extLst>
      <p:ext uri="{BB962C8B-B14F-4D97-AF65-F5344CB8AC3E}">
        <p14:creationId xmlns:p14="http://schemas.microsoft.com/office/powerpoint/2010/main" val="2499313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DA8B19-69F9-4451-9E5E-2CCAA71EAE91}" type="datetimeFigureOut">
              <a:rPr lang="en-AU" smtClean="0"/>
              <a:t>17/03/2019</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D9364C-18A8-42C6-B25F-C90B577041FC}" type="slidenum">
              <a:rPr lang="en-AU" smtClean="0"/>
              <a:t>‹#›</a:t>
            </a:fld>
            <a:endParaRPr lang="en-AU"/>
          </a:p>
        </p:txBody>
      </p:sp>
    </p:spTree>
    <p:extLst>
      <p:ext uri="{BB962C8B-B14F-4D97-AF65-F5344CB8AC3E}">
        <p14:creationId xmlns:p14="http://schemas.microsoft.com/office/powerpoint/2010/main" val="11152003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pic>
        <p:nvPicPr>
          <p:cNvPr id="4" name="Picture 3"/>
          <p:cNvPicPr>
            <a:picLocks noChangeAspect="1"/>
          </p:cNvPicPr>
          <p:nvPr/>
        </p:nvPicPr>
        <p:blipFill rotWithShape="1">
          <a:blip r:embed="rId2"/>
          <a:srcRect l="7689" t="-226" r="7391" b="4859"/>
          <a:stretch/>
        </p:blipFill>
        <p:spPr>
          <a:xfrm>
            <a:off x="685359" y="-15498"/>
            <a:ext cx="10798884" cy="6873498"/>
          </a:xfrm>
          <a:prstGeom prst="rect">
            <a:avLst/>
          </a:prstGeom>
        </p:spPr>
      </p:pic>
    </p:spTree>
    <p:extLst>
      <p:ext uri="{BB962C8B-B14F-4D97-AF65-F5344CB8AC3E}">
        <p14:creationId xmlns:p14="http://schemas.microsoft.com/office/powerpoint/2010/main" val="20920454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7938" y="1063281"/>
            <a:ext cx="11313764" cy="4154984"/>
          </a:xfrm>
          <a:prstGeom prst="rect">
            <a:avLst/>
          </a:prstGeom>
        </p:spPr>
        <p:txBody>
          <a:bodyPr wrap="square">
            <a:spAutoFit/>
          </a:bodyPr>
          <a:lstStyle/>
          <a:p>
            <a:r>
              <a:rPr lang="en-US" sz="4400" b="0" i="0" dirty="0" smtClean="0">
                <a:solidFill>
                  <a:schemeClr val="bg1"/>
                </a:solidFill>
                <a:effectLst/>
                <a:latin typeface="+mj-lt"/>
              </a:rPr>
              <a:t>‘They will rebuild the ruined cities and live in them.  They will plant vineyards and drink their wine; they will make gardens and eat their fruit.</a:t>
            </a:r>
            <a:br>
              <a:rPr lang="en-US" sz="4400" b="0" i="0" dirty="0" smtClean="0">
                <a:solidFill>
                  <a:schemeClr val="bg1"/>
                </a:solidFill>
                <a:effectLst/>
                <a:latin typeface="+mj-lt"/>
              </a:rPr>
            </a:br>
            <a:r>
              <a:rPr lang="en-US" sz="4400" b="0" i="0" dirty="0" smtClean="0">
                <a:solidFill>
                  <a:schemeClr val="bg1"/>
                </a:solidFill>
                <a:effectLst/>
                <a:latin typeface="+mj-lt"/>
              </a:rPr>
              <a:t>I will plant Israel in their own land, never again to be uprooted from the land I have given them,’</a:t>
            </a:r>
          </a:p>
          <a:p>
            <a:r>
              <a:rPr lang="en-US" sz="4400" b="0" i="0" dirty="0" smtClean="0">
                <a:solidFill>
                  <a:schemeClr val="bg1"/>
                </a:solidFill>
                <a:effectLst/>
                <a:latin typeface="+mj-lt"/>
              </a:rPr>
              <a:t>says the </a:t>
            </a:r>
            <a:r>
              <a:rPr lang="en-US" sz="4400" b="0" i="0" cap="small" dirty="0" smtClean="0">
                <a:solidFill>
                  <a:schemeClr val="bg1"/>
                </a:solidFill>
                <a:effectLst/>
                <a:latin typeface="+mj-lt"/>
              </a:rPr>
              <a:t>Lord</a:t>
            </a:r>
            <a:r>
              <a:rPr lang="en-US" sz="4400" b="0" i="0" dirty="0" smtClean="0">
                <a:solidFill>
                  <a:schemeClr val="bg1"/>
                </a:solidFill>
                <a:effectLst/>
                <a:latin typeface="+mj-lt"/>
              </a:rPr>
              <a:t> your God.  </a:t>
            </a:r>
            <a:r>
              <a:rPr lang="en-US" sz="3200" b="0" i="0" dirty="0" smtClean="0">
                <a:solidFill>
                  <a:schemeClr val="bg1"/>
                </a:solidFill>
                <a:effectLst/>
                <a:latin typeface="+mj-lt"/>
              </a:rPr>
              <a:t>    				       Amos 9</a:t>
            </a:r>
            <a:endParaRPr lang="en-US" sz="4400" b="0" i="0" dirty="0">
              <a:solidFill>
                <a:schemeClr val="bg1"/>
              </a:solidFill>
              <a:effectLst/>
              <a:latin typeface="+mj-lt"/>
            </a:endParaRPr>
          </a:p>
        </p:txBody>
      </p:sp>
    </p:spTree>
    <p:extLst>
      <p:ext uri="{BB962C8B-B14F-4D97-AF65-F5344CB8AC3E}">
        <p14:creationId xmlns:p14="http://schemas.microsoft.com/office/powerpoint/2010/main" val="18587801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3437" y="294469"/>
            <a:ext cx="10957302" cy="769441"/>
          </a:xfrm>
          <a:prstGeom prst="rect">
            <a:avLst/>
          </a:prstGeom>
        </p:spPr>
        <p:txBody>
          <a:bodyPr wrap="square">
            <a:spAutoFit/>
          </a:bodyPr>
          <a:lstStyle/>
          <a:p>
            <a:endParaRPr lang="en-US" sz="4400" b="0" i="0" dirty="0">
              <a:solidFill>
                <a:schemeClr val="bg1"/>
              </a:solidFill>
              <a:effectLst/>
              <a:latin typeface="+mj-lt"/>
            </a:endParaRPr>
          </a:p>
        </p:txBody>
      </p:sp>
      <p:sp>
        <p:nvSpPr>
          <p:cNvPr id="5" name="Rectangle 4"/>
          <p:cNvSpPr/>
          <p:nvPr/>
        </p:nvSpPr>
        <p:spPr>
          <a:xfrm>
            <a:off x="759417" y="846933"/>
            <a:ext cx="11050292" cy="4154984"/>
          </a:xfrm>
          <a:prstGeom prst="rect">
            <a:avLst/>
          </a:prstGeom>
        </p:spPr>
        <p:txBody>
          <a:bodyPr wrap="square">
            <a:spAutoFit/>
          </a:bodyPr>
          <a:lstStyle/>
          <a:p>
            <a:r>
              <a:rPr lang="en-US" sz="4400" b="0" i="0" dirty="0" smtClean="0">
                <a:solidFill>
                  <a:schemeClr val="bg1"/>
                </a:solidFill>
                <a:effectLst/>
                <a:latin typeface="+mj-lt"/>
              </a:rPr>
              <a:t>‘In that day,’ declares the </a:t>
            </a:r>
            <a:r>
              <a:rPr lang="en-US" sz="4400" b="0" i="0" cap="small" dirty="0" smtClean="0">
                <a:solidFill>
                  <a:schemeClr val="bg1"/>
                </a:solidFill>
                <a:effectLst/>
                <a:latin typeface="+mj-lt"/>
              </a:rPr>
              <a:t>Lord</a:t>
            </a:r>
            <a:r>
              <a:rPr lang="en-US" sz="4400" b="0" i="0" dirty="0" smtClean="0">
                <a:solidFill>
                  <a:schemeClr val="bg1"/>
                </a:solidFill>
                <a:effectLst/>
                <a:latin typeface="+mj-lt"/>
              </a:rPr>
              <a:t>, ‘I will gather the lame; I will assemble the exiles and those I have brought to grief.  I will make the lame my remnant, those driven away a strong nation.</a:t>
            </a:r>
            <a:br>
              <a:rPr lang="en-US" sz="4400" b="0" i="0" dirty="0" smtClean="0">
                <a:solidFill>
                  <a:schemeClr val="bg1"/>
                </a:solidFill>
                <a:effectLst/>
                <a:latin typeface="+mj-lt"/>
              </a:rPr>
            </a:br>
            <a:r>
              <a:rPr lang="en-US" sz="4400" b="0" i="0" dirty="0" smtClean="0">
                <a:solidFill>
                  <a:schemeClr val="bg1"/>
                </a:solidFill>
                <a:effectLst/>
                <a:latin typeface="+mj-lt"/>
              </a:rPr>
              <a:t>The </a:t>
            </a:r>
            <a:r>
              <a:rPr lang="en-US" sz="4400" b="0" i="0" cap="small" dirty="0" smtClean="0">
                <a:solidFill>
                  <a:schemeClr val="bg1"/>
                </a:solidFill>
                <a:effectLst/>
                <a:latin typeface="+mj-lt"/>
              </a:rPr>
              <a:t>Lord</a:t>
            </a:r>
            <a:r>
              <a:rPr lang="en-US" sz="4400" b="0" i="0" dirty="0" smtClean="0">
                <a:solidFill>
                  <a:schemeClr val="bg1"/>
                </a:solidFill>
                <a:effectLst/>
                <a:latin typeface="+mj-lt"/>
              </a:rPr>
              <a:t> will rule over them in Mount Zion from that day and for ever.    </a:t>
            </a:r>
            <a:r>
              <a:rPr lang="en-US" sz="3200" b="0" i="0" dirty="0" smtClean="0">
                <a:solidFill>
                  <a:schemeClr val="bg1"/>
                </a:solidFill>
                <a:effectLst/>
                <a:latin typeface="+mj-lt"/>
              </a:rPr>
              <a:t>      				    Micah 4</a:t>
            </a:r>
            <a:endParaRPr lang="en-US" sz="4400" b="0" i="0" dirty="0">
              <a:solidFill>
                <a:schemeClr val="bg1"/>
              </a:solidFill>
              <a:effectLst/>
              <a:latin typeface="+mj-lt"/>
            </a:endParaRPr>
          </a:p>
        </p:txBody>
      </p:sp>
    </p:spTree>
    <p:extLst>
      <p:ext uri="{BB962C8B-B14F-4D97-AF65-F5344CB8AC3E}">
        <p14:creationId xmlns:p14="http://schemas.microsoft.com/office/powerpoint/2010/main" val="33787913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1444" y="588935"/>
            <a:ext cx="11282766" cy="5509200"/>
          </a:xfrm>
          <a:prstGeom prst="rect">
            <a:avLst/>
          </a:prstGeom>
        </p:spPr>
        <p:txBody>
          <a:bodyPr wrap="square">
            <a:spAutoFit/>
          </a:bodyPr>
          <a:lstStyle/>
          <a:p>
            <a:r>
              <a:rPr lang="en-US" sz="4400" b="0" i="0" dirty="0" smtClean="0">
                <a:solidFill>
                  <a:schemeClr val="bg1"/>
                </a:solidFill>
                <a:effectLst/>
                <a:latin typeface="+mj-lt"/>
              </a:rPr>
              <a:t>‘Surely the day is coming; it will burn like a furnace. All the arrogant and every evildoer will be stubble, and that day that is coming will set them on fire,’ says the </a:t>
            </a:r>
            <a:r>
              <a:rPr lang="en-US" sz="4400" b="0" i="0" cap="small" dirty="0" smtClean="0">
                <a:solidFill>
                  <a:schemeClr val="bg1"/>
                </a:solidFill>
                <a:effectLst/>
                <a:latin typeface="+mj-lt"/>
              </a:rPr>
              <a:t>Lord</a:t>
            </a:r>
            <a:r>
              <a:rPr lang="en-US" sz="4400" b="0" i="0" dirty="0" smtClean="0">
                <a:solidFill>
                  <a:schemeClr val="bg1"/>
                </a:solidFill>
                <a:effectLst/>
                <a:latin typeface="+mj-lt"/>
              </a:rPr>
              <a:t> Almighty. ‘Not a root or a branch will be left to them. </a:t>
            </a:r>
            <a:r>
              <a:rPr lang="en-US" sz="4400" b="1" i="0" baseline="30000" dirty="0" smtClean="0">
                <a:solidFill>
                  <a:schemeClr val="bg1"/>
                </a:solidFill>
                <a:effectLst/>
                <a:latin typeface="+mj-lt"/>
              </a:rPr>
              <a:t> </a:t>
            </a:r>
            <a:r>
              <a:rPr lang="en-US" sz="4400" b="0" i="0" dirty="0" smtClean="0">
                <a:solidFill>
                  <a:schemeClr val="bg1"/>
                </a:solidFill>
                <a:effectLst/>
                <a:latin typeface="+mj-lt"/>
              </a:rPr>
              <a:t>But for you who revere my name, the sun of righteousness will rise with healing in its rays. And you will go out and frolic like well-fed calves.    </a:t>
            </a:r>
            <a:r>
              <a:rPr lang="en-US" sz="3200" b="0" i="0" dirty="0" smtClean="0">
                <a:solidFill>
                  <a:schemeClr val="bg1"/>
                </a:solidFill>
                <a:effectLst/>
                <a:latin typeface="+mj-lt"/>
              </a:rPr>
              <a:t>                          Malachi 4</a:t>
            </a:r>
            <a:endParaRPr lang="en-AU" sz="4400" dirty="0">
              <a:solidFill>
                <a:schemeClr val="bg1"/>
              </a:solidFill>
              <a:latin typeface="+mj-lt"/>
            </a:endParaRPr>
          </a:p>
        </p:txBody>
      </p:sp>
    </p:spTree>
    <p:extLst>
      <p:ext uri="{BB962C8B-B14F-4D97-AF65-F5344CB8AC3E}">
        <p14:creationId xmlns:p14="http://schemas.microsoft.com/office/powerpoint/2010/main" val="39232228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spTree>
    <p:extLst>
      <p:ext uri="{BB962C8B-B14F-4D97-AF65-F5344CB8AC3E}">
        <p14:creationId xmlns:p14="http://schemas.microsoft.com/office/powerpoint/2010/main" val="21180816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742" y="1531157"/>
            <a:ext cx="11172987" cy="4351338"/>
          </a:xfrm>
        </p:spPr>
        <p:txBody>
          <a:bodyPr>
            <a:normAutofit/>
          </a:bodyPr>
          <a:lstStyle/>
          <a:p>
            <a:pPr marL="0" indent="0">
              <a:buNone/>
            </a:pPr>
            <a:r>
              <a:rPr lang="en-US" sz="5400" spc="600" dirty="0" smtClean="0">
                <a:solidFill>
                  <a:schemeClr val="bg1"/>
                </a:solidFill>
                <a:latin typeface="+mj-lt"/>
              </a:rPr>
              <a:t>The time has come …</a:t>
            </a:r>
            <a:r>
              <a:rPr lang="en-AU" sz="5400" spc="600" dirty="0" smtClean="0">
                <a:solidFill>
                  <a:schemeClr val="bg1"/>
                </a:solidFill>
                <a:latin typeface="+mj-lt"/>
              </a:rPr>
              <a:t> </a:t>
            </a:r>
          </a:p>
          <a:p>
            <a:pPr marL="0" indent="0">
              <a:buNone/>
            </a:pPr>
            <a:endParaRPr lang="en-US" sz="1200" spc="600" dirty="0" smtClean="0">
              <a:solidFill>
                <a:schemeClr val="bg1"/>
              </a:solidFill>
              <a:latin typeface="+mj-lt"/>
            </a:endParaRPr>
          </a:p>
          <a:p>
            <a:pPr marL="0" indent="0">
              <a:buNone/>
            </a:pPr>
            <a:endParaRPr lang="en-US" sz="1200" spc="600" dirty="0">
              <a:solidFill>
                <a:schemeClr val="bg1"/>
              </a:solidFill>
              <a:latin typeface="+mj-lt"/>
            </a:endParaRPr>
          </a:p>
          <a:p>
            <a:pPr marL="0" indent="0">
              <a:buNone/>
            </a:pPr>
            <a:r>
              <a:rPr lang="en-US" sz="5400" spc="600" dirty="0" smtClean="0">
                <a:solidFill>
                  <a:schemeClr val="bg1"/>
                </a:solidFill>
                <a:latin typeface="+mj-lt"/>
              </a:rPr>
              <a:t> The kingdom of God is near …</a:t>
            </a:r>
          </a:p>
          <a:p>
            <a:pPr marL="0" indent="0">
              <a:buNone/>
            </a:pPr>
            <a:endParaRPr lang="en-US" sz="6600" spc="600" dirty="0" smtClean="0">
              <a:solidFill>
                <a:schemeClr val="bg1"/>
              </a:solidFill>
              <a:latin typeface="+mj-lt"/>
            </a:endParaRPr>
          </a:p>
        </p:txBody>
      </p:sp>
    </p:spTree>
    <p:extLst>
      <p:ext uri="{BB962C8B-B14F-4D97-AF65-F5344CB8AC3E}">
        <p14:creationId xmlns:p14="http://schemas.microsoft.com/office/powerpoint/2010/main" val="2558133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1443" y="557940"/>
            <a:ext cx="11127783" cy="4154984"/>
          </a:xfrm>
          <a:prstGeom prst="rect">
            <a:avLst/>
          </a:prstGeom>
        </p:spPr>
        <p:txBody>
          <a:bodyPr wrap="square">
            <a:spAutoFit/>
          </a:bodyPr>
          <a:lstStyle/>
          <a:p>
            <a:pPr algn="just"/>
            <a:r>
              <a:rPr lang="en-US" sz="4400" b="0" i="0" dirty="0" smtClean="0">
                <a:solidFill>
                  <a:srgbClr val="000000"/>
                </a:solidFill>
                <a:effectLst/>
                <a:latin typeface="Helvetica Neue"/>
              </a:rPr>
              <a:t>‘</a:t>
            </a:r>
            <a:r>
              <a:rPr lang="en-US" sz="4400" b="0" i="0" dirty="0" smtClean="0">
                <a:solidFill>
                  <a:schemeClr val="bg1"/>
                </a:solidFill>
                <a:effectLst/>
                <a:latin typeface="+mj-lt"/>
              </a:rPr>
              <a:t>The Spirit of the Lord is on me, because he has anointed me to proclaim good news to the poor.</a:t>
            </a:r>
            <a:r>
              <a:rPr lang="en-US" sz="4400" dirty="0" smtClean="0">
                <a:solidFill>
                  <a:schemeClr val="bg1"/>
                </a:solidFill>
                <a:latin typeface="+mj-lt"/>
              </a:rPr>
              <a:t/>
            </a:r>
            <a:br>
              <a:rPr lang="en-US" sz="4400" dirty="0" smtClean="0">
                <a:solidFill>
                  <a:schemeClr val="bg1"/>
                </a:solidFill>
                <a:latin typeface="+mj-lt"/>
              </a:rPr>
            </a:br>
            <a:r>
              <a:rPr lang="en-US" sz="4400" b="0" i="0" dirty="0" smtClean="0">
                <a:solidFill>
                  <a:schemeClr val="bg1"/>
                </a:solidFill>
                <a:effectLst/>
                <a:latin typeface="+mj-lt"/>
              </a:rPr>
              <a:t>He has sent me to proclaim freedom for the prisoners and recovery of sight for the blind, </a:t>
            </a:r>
            <a:r>
              <a:rPr lang="en-US" sz="4400" dirty="0" smtClean="0">
                <a:solidFill>
                  <a:schemeClr val="bg1"/>
                </a:solidFill>
                <a:latin typeface="+mj-lt"/>
              </a:rPr>
              <a:t>	</a:t>
            </a:r>
            <a:r>
              <a:rPr lang="en-US" sz="4400" b="0" i="0" dirty="0" smtClean="0">
                <a:solidFill>
                  <a:schemeClr val="bg1"/>
                </a:solidFill>
                <a:effectLst/>
                <a:latin typeface="+mj-lt"/>
              </a:rPr>
              <a:t>to set the oppressed free, to proclaim the year of the Lord’s favour.’	                                     </a:t>
            </a:r>
            <a:r>
              <a:rPr lang="en-US" sz="3600" b="0" i="0" dirty="0" smtClean="0">
                <a:solidFill>
                  <a:schemeClr val="bg1"/>
                </a:solidFill>
                <a:effectLst/>
                <a:latin typeface="+mj-lt"/>
              </a:rPr>
              <a:t>Isaiah 61</a:t>
            </a:r>
            <a:endParaRPr lang="en-AU" sz="4400" dirty="0">
              <a:solidFill>
                <a:schemeClr val="bg1"/>
              </a:solidFill>
              <a:latin typeface="+mj-lt"/>
            </a:endParaRPr>
          </a:p>
        </p:txBody>
      </p:sp>
    </p:spTree>
    <p:extLst>
      <p:ext uri="{BB962C8B-B14F-4D97-AF65-F5344CB8AC3E}">
        <p14:creationId xmlns:p14="http://schemas.microsoft.com/office/powerpoint/2010/main" val="42084323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5835" y="253161"/>
            <a:ext cx="11672362" cy="6494085"/>
          </a:xfrm>
          <a:prstGeom prst="rect">
            <a:avLst/>
          </a:prstGeom>
        </p:spPr>
        <p:txBody>
          <a:bodyPr wrap="square">
            <a:spAutoFit/>
          </a:bodyPr>
          <a:lstStyle/>
          <a:p>
            <a:r>
              <a:rPr lang="en-US" b="0" i="0" dirty="0" smtClean="0">
                <a:solidFill>
                  <a:srgbClr val="000000"/>
                </a:solidFill>
                <a:effectLst/>
                <a:latin typeface="Helvetica Neue"/>
              </a:rPr>
              <a:t>‘</a:t>
            </a:r>
            <a:r>
              <a:rPr lang="en-US" sz="4200" b="0" i="0" dirty="0" smtClean="0">
                <a:solidFill>
                  <a:schemeClr val="bg1"/>
                </a:solidFill>
                <a:effectLst/>
                <a:latin typeface="Calibri Light" panose="020F0302020204030204" pitchFamily="34" charset="0"/>
                <a:cs typeface="Calibri Light" panose="020F0302020204030204" pitchFamily="34" charset="0"/>
              </a:rPr>
              <a:t>Teacher, what good thing must I do to get eternal life?’ </a:t>
            </a:r>
            <a:endParaRPr lang="en-US" sz="1200" b="0" i="0" dirty="0" smtClean="0">
              <a:solidFill>
                <a:schemeClr val="bg1"/>
              </a:solidFill>
              <a:effectLst/>
              <a:latin typeface="Calibri Light" panose="020F0302020204030204" pitchFamily="34" charset="0"/>
              <a:cs typeface="Calibri Light" panose="020F0302020204030204" pitchFamily="34" charset="0"/>
            </a:endParaRPr>
          </a:p>
          <a:p>
            <a:endParaRPr lang="en-US" sz="1200" dirty="0">
              <a:solidFill>
                <a:schemeClr val="bg1"/>
              </a:solidFill>
              <a:latin typeface="Calibri Light" panose="020F0302020204030204" pitchFamily="34" charset="0"/>
              <a:cs typeface="Calibri Light" panose="020F0302020204030204" pitchFamily="34" charset="0"/>
            </a:endParaRPr>
          </a:p>
          <a:p>
            <a:r>
              <a:rPr lang="en-US" sz="4200" dirty="0">
                <a:solidFill>
                  <a:schemeClr val="bg1"/>
                </a:solidFill>
                <a:latin typeface="+mj-lt"/>
              </a:rPr>
              <a:t>‘Truly I tell you, it is hard for someone who is rich to enter the kingdom of heaven. </a:t>
            </a:r>
            <a:r>
              <a:rPr lang="en-US" sz="4200" b="1" baseline="30000" dirty="0">
                <a:solidFill>
                  <a:schemeClr val="bg1"/>
                </a:solidFill>
                <a:latin typeface="+mj-lt"/>
              </a:rPr>
              <a:t> </a:t>
            </a:r>
            <a:r>
              <a:rPr lang="en-US" sz="4200" dirty="0">
                <a:solidFill>
                  <a:schemeClr val="bg1"/>
                </a:solidFill>
                <a:latin typeface="+mj-lt"/>
              </a:rPr>
              <a:t>Again I tell you, it is easier for a camel to go through the eye of a needle than for someone who is rich to enter the kingdom of God</a:t>
            </a:r>
            <a:r>
              <a:rPr lang="en-US" sz="4200" dirty="0" smtClean="0">
                <a:solidFill>
                  <a:schemeClr val="bg1"/>
                </a:solidFill>
                <a:latin typeface="+mj-lt"/>
              </a:rPr>
              <a:t>.’ </a:t>
            </a:r>
          </a:p>
          <a:p>
            <a:endParaRPr lang="en-US" sz="1200" dirty="0">
              <a:solidFill>
                <a:schemeClr val="bg1"/>
              </a:solidFill>
              <a:latin typeface="+mj-lt"/>
              <a:cs typeface="Calibri Light" panose="020F0302020204030204" pitchFamily="34" charset="0"/>
            </a:endParaRPr>
          </a:p>
          <a:p>
            <a:r>
              <a:rPr lang="en-US" sz="4200" dirty="0" smtClean="0">
                <a:solidFill>
                  <a:schemeClr val="bg1"/>
                </a:solidFill>
                <a:latin typeface="+mj-lt"/>
              </a:rPr>
              <a:t>… at </a:t>
            </a:r>
            <a:r>
              <a:rPr lang="en-US" sz="4200" dirty="0">
                <a:solidFill>
                  <a:schemeClr val="bg1"/>
                </a:solidFill>
                <a:latin typeface="+mj-lt"/>
              </a:rPr>
              <a:t>the renewal of all things, when the Son of Man sits on his glorious </a:t>
            </a:r>
            <a:r>
              <a:rPr lang="en-US" sz="4200" dirty="0" smtClean="0">
                <a:solidFill>
                  <a:schemeClr val="bg1"/>
                </a:solidFill>
                <a:latin typeface="+mj-lt"/>
              </a:rPr>
              <a:t>throne …			      </a:t>
            </a:r>
            <a:r>
              <a:rPr lang="en-US" sz="4200" dirty="0" smtClean="0">
                <a:solidFill>
                  <a:schemeClr val="bg1"/>
                </a:solidFill>
                <a:latin typeface="+mj-lt"/>
              </a:rPr>
              <a:t> </a:t>
            </a:r>
            <a:r>
              <a:rPr lang="en-US" sz="3600" dirty="0" smtClean="0">
                <a:solidFill>
                  <a:schemeClr val="bg1"/>
                </a:solidFill>
                <a:latin typeface="+mj-lt"/>
              </a:rPr>
              <a:t>Matthew 19</a:t>
            </a:r>
            <a:endParaRPr lang="en-AU" sz="4200" dirty="0">
              <a:solidFill>
                <a:schemeClr val="bg1"/>
              </a:solidFill>
              <a:latin typeface="+mj-lt"/>
              <a:cs typeface="Calibri Light" panose="020F0302020204030204" pitchFamily="34" charset="0"/>
            </a:endParaRPr>
          </a:p>
        </p:txBody>
      </p:sp>
    </p:spTree>
    <p:extLst>
      <p:ext uri="{BB962C8B-B14F-4D97-AF65-F5344CB8AC3E}">
        <p14:creationId xmlns:p14="http://schemas.microsoft.com/office/powerpoint/2010/main" val="1188053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spTree>
    <p:extLst>
      <p:ext uri="{BB962C8B-B14F-4D97-AF65-F5344CB8AC3E}">
        <p14:creationId xmlns:p14="http://schemas.microsoft.com/office/powerpoint/2010/main" val="33616770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4948" y="1004216"/>
            <a:ext cx="11267268" cy="4351338"/>
          </a:xfrm>
        </p:spPr>
        <p:txBody>
          <a:bodyPr/>
          <a:lstStyle/>
          <a:p>
            <a:pPr marL="0" indent="0" algn="just">
              <a:buNone/>
            </a:pPr>
            <a:r>
              <a:rPr lang="en-AU" sz="7200" spc="600" dirty="0">
                <a:solidFill>
                  <a:schemeClr val="bg1"/>
                </a:solidFill>
                <a:latin typeface="+mj-lt"/>
              </a:rPr>
              <a:t>No matter how many promises God has made, they are “Yes” in Christ</a:t>
            </a:r>
            <a:r>
              <a:rPr lang="en-AU" sz="7200" spc="600" dirty="0" smtClean="0">
                <a:solidFill>
                  <a:schemeClr val="bg1"/>
                </a:solidFill>
                <a:latin typeface="+mj-lt"/>
              </a:rPr>
              <a:t>.</a:t>
            </a:r>
            <a:r>
              <a:rPr lang="en-AU" sz="4200" dirty="0" smtClean="0">
                <a:solidFill>
                  <a:schemeClr val="bg1"/>
                </a:solidFill>
                <a:latin typeface="+mj-lt"/>
              </a:rPr>
              <a:t>				                                         </a:t>
            </a:r>
            <a:r>
              <a:rPr lang="en-AU" sz="3600" dirty="0" smtClean="0">
                <a:solidFill>
                  <a:schemeClr val="bg1"/>
                </a:solidFill>
                <a:latin typeface="+mj-lt"/>
              </a:rPr>
              <a:t>2 Corinthians 1:20  </a:t>
            </a:r>
          </a:p>
          <a:p>
            <a:pPr marL="0" indent="0">
              <a:buNone/>
            </a:pPr>
            <a:endParaRPr lang="en-US" sz="1200" dirty="0">
              <a:solidFill>
                <a:schemeClr val="bg1"/>
              </a:solidFill>
              <a:latin typeface="+mj-lt"/>
            </a:endParaRPr>
          </a:p>
          <a:p>
            <a:pPr marL="0" indent="0">
              <a:buNone/>
            </a:pPr>
            <a:endParaRPr lang="en-AU" dirty="0" smtClean="0">
              <a:solidFill>
                <a:schemeClr val="bg1"/>
              </a:solidFill>
              <a:latin typeface="+mj-lt"/>
            </a:endParaRPr>
          </a:p>
          <a:p>
            <a:endParaRPr lang="en-AU" dirty="0">
              <a:solidFill>
                <a:schemeClr val="bg1"/>
              </a:solidFill>
            </a:endParaRPr>
          </a:p>
          <a:p>
            <a:endParaRPr lang="en-AU" dirty="0"/>
          </a:p>
        </p:txBody>
      </p:sp>
    </p:spTree>
    <p:extLst>
      <p:ext uri="{BB962C8B-B14F-4D97-AF65-F5344CB8AC3E}">
        <p14:creationId xmlns:p14="http://schemas.microsoft.com/office/powerpoint/2010/main" val="26811238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4" name="Picture 3"/>
          <p:cNvPicPr>
            <a:picLocks noChangeAspect="1"/>
          </p:cNvPicPr>
          <p:nvPr/>
        </p:nvPicPr>
        <p:blipFill rotWithShape="1">
          <a:blip r:embed="rId2"/>
          <a:srcRect b="37823"/>
          <a:stretch/>
        </p:blipFill>
        <p:spPr>
          <a:xfrm>
            <a:off x="388138" y="520125"/>
            <a:ext cx="11415723" cy="5415725"/>
          </a:xfrm>
          <a:prstGeom prst="rect">
            <a:avLst/>
          </a:prstGeom>
        </p:spPr>
      </p:pic>
    </p:spTree>
    <p:extLst>
      <p:ext uri="{BB962C8B-B14F-4D97-AF65-F5344CB8AC3E}">
        <p14:creationId xmlns:p14="http://schemas.microsoft.com/office/powerpoint/2010/main" val="4041055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5691" y="2100935"/>
            <a:ext cx="10515600" cy="1325563"/>
          </a:xfrm>
        </p:spPr>
        <p:txBody>
          <a:bodyPr>
            <a:noAutofit/>
          </a:bodyPr>
          <a:lstStyle/>
          <a:p>
            <a:pPr algn="ctr"/>
            <a:r>
              <a:rPr lang="en-US" sz="10000" spc="600" dirty="0" smtClean="0">
                <a:solidFill>
                  <a:schemeClr val="bg1"/>
                </a:solidFill>
              </a:rPr>
              <a:t>Kingdom of God</a:t>
            </a:r>
            <a:endParaRPr lang="en-AU" sz="10000" spc="600" dirty="0">
              <a:solidFill>
                <a:schemeClr val="bg1"/>
              </a:solidFill>
            </a:endParaRPr>
          </a:p>
        </p:txBody>
      </p:sp>
    </p:spTree>
    <p:extLst>
      <p:ext uri="{BB962C8B-B14F-4D97-AF65-F5344CB8AC3E}">
        <p14:creationId xmlns:p14="http://schemas.microsoft.com/office/powerpoint/2010/main" val="3100470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5" name="Picture 4"/>
          <p:cNvPicPr>
            <a:picLocks noChangeAspect="1"/>
          </p:cNvPicPr>
          <p:nvPr/>
        </p:nvPicPr>
        <p:blipFill>
          <a:blip r:embed="rId2"/>
          <a:stretch>
            <a:fillRect/>
          </a:stretch>
        </p:blipFill>
        <p:spPr>
          <a:xfrm>
            <a:off x="1193368" y="185576"/>
            <a:ext cx="9763933" cy="6514422"/>
          </a:xfrm>
          <a:prstGeom prst="rect">
            <a:avLst/>
          </a:prstGeom>
        </p:spPr>
      </p:pic>
    </p:spTree>
    <p:extLst>
      <p:ext uri="{BB962C8B-B14F-4D97-AF65-F5344CB8AC3E}">
        <p14:creationId xmlns:p14="http://schemas.microsoft.com/office/powerpoint/2010/main" val="12362164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4949" y="681925"/>
            <a:ext cx="11406752" cy="4708981"/>
          </a:xfrm>
          <a:prstGeom prst="rect">
            <a:avLst/>
          </a:prstGeom>
        </p:spPr>
        <p:txBody>
          <a:bodyPr wrap="square">
            <a:spAutoFit/>
          </a:bodyPr>
          <a:lstStyle/>
          <a:p>
            <a:pPr algn="just"/>
            <a:r>
              <a:rPr lang="en-US" sz="6600" b="0" i="0" spc="600" dirty="0" smtClean="0">
                <a:solidFill>
                  <a:schemeClr val="bg1"/>
                </a:solidFill>
                <a:effectLst/>
                <a:latin typeface="+mj-lt"/>
              </a:rPr>
              <a:t>‘The time has come,’ he said. ‘The kingdom of God has come near. Repent and believe the good news!’  </a:t>
            </a:r>
            <a:r>
              <a:rPr lang="en-US" sz="3600" b="0" i="0" spc="600" dirty="0" smtClean="0">
                <a:solidFill>
                  <a:schemeClr val="bg1"/>
                </a:solidFill>
                <a:effectLst/>
                <a:latin typeface="+mj-lt"/>
              </a:rPr>
              <a:t> </a:t>
            </a:r>
          </a:p>
          <a:p>
            <a:pPr algn="just"/>
            <a:r>
              <a:rPr lang="en-US" sz="3600" spc="600" dirty="0">
                <a:solidFill>
                  <a:schemeClr val="bg1"/>
                </a:solidFill>
                <a:latin typeface="+mj-lt"/>
              </a:rPr>
              <a:t>	</a:t>
            </a:r>
            <a:r>
              <a:rPr lang="en-US" sz="3600" spc="600" dirty="0" smtClean="0">
                <a:solidFill>
                  <a:schemeClr val="bg1"/>
                </a:solidFill>
                <a:latin typeface="+mj-lt"/>
              </a:rPr>
              <a:t>							       Mark 1:15</a:t>
            </a:r>
            <a:endParaRPr lang="en-AU" sz="6600" spc="600" dirty="0">
              <a:solidFill>
                <a:schemeClr val="bg1"/>
              </a:solidFill>
              <a:latin typeface="+mj-lt"/>
            </a:endParaRPr>
          </a:p>
        </p:txBody>
      </p:sp>
    </p:spTree>
    <p:extLst>
      <p:ext uri="{BB962C8B-B14F-4D97-AF65-F5344CB8AC3E}">
        <p14:creationId xmlns:p14="http://schemas.microsoft.com/office/powerpoint/2010/main" val="4554571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spTree>
    <p:extLst>
      <p:ext uri="{BB962C8B-B14F-4D97-AF65-F5344CB8AC3E}">
        <p14:creationId xmlns:p14="http://schemas.microsoft.com/office/powerpoint/2010/main" val="388121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9932" y="2169763"/>
            <a:ext cx="11050292" cy="2431435"/>
          </a:xfrm>
          <a:prstGeom prst="rect">
            <a:avLst/>
          </a:prstGeom>
        </p:spPr>
        <p:txBody>
          <a:bodyPr wrap="square">
            <a:spAutoFit/>
          </a:bodyPr>
          <a:lstStyle/>
          <a:p>
            <a:r>
              <a:rPr lang="en-US" sz="4400" b="0" i="0" dirty="0" smtClean="0">
                <a:solidFill>
                  <a:schemeClr val="bg1"/>
                </a:solidFill>
                <a:effectLst/>
                <a:latin typeface="+mj-lt"/>
              </a:rPr>
              <a:t>‘See, I will create new heavens and a new earth.</a:t>
            </a:r>
            <a:br>
              <a:rPr lang="en-US" sz="4400" b="0" i="0" dirty="0" smtClean="0">
                <a:solidFill>
                  <a:schemeClr val="bg1"/>
                </a:solidFill>
                <a:effectLst/>
                <a:latin typeface="+mj-lt"/>
              </a:rPr>
            </a:br>
            <a:r>
              <a:rPr lang="en-US" sz="4400" b="0" i="0" dirty="0" smtClean="0">
                <a:solidFill>
                  <a:schemeClr val="bg1"/>
                </a:solidFill>
                <a:effectLst/>
                <a:latin typeface="+mj-lt"/>
              </a:rPr>
              <a:t>The former things will not be remembered, nor will they come to mind.</a:t>
            </a:r>
            <a:r>
              <a:rPr lang="en-US" sz="4000" b="0" i="0" dirty="0" smtClean="0">
                <a:solidFill>
                  <a:schemeClr val="bg1"/>
                </a:solidFill>
                <a:effectLst/>
                <a:latin typeface="+mj-lt"/>
              </a:rPr>
              <a:t/>
            </a:r>
            <a:br>
              <a:rPr lang="en-US" sz="4000" b="0" i="0" dirty="0" smtClean="0">
                <a:solidFill>
                  <a:schemeClr val="bg1"/>
                </a:solidFill>
                <a:effectLst/>
                <a:latin typeface="+mj-lt"/>
              </a:rPr>
            </a:br>
            <a:endParaRPr lang="en-US" sz="1200" b="1" baseline="30000" dirty="0">
              <a:solidFill>
                <a:schemeClr val="bg1"/>
              </a:solidFill>
              <a:latin typeface="+mj-lt"/>
            </a:endParaRPr>
          </a:p>
          <a:p>
            <a:endParaRPr lang="en-US" sz="1200" b="0" i="0" dirty="0" smtClean="0">
              <a:solidFill>
                <a:schemeClr val="bg1"/>
              </a:solidFill>
              <a:effectLst/>
              <a:latin typeface="+mj-lt"/>
            </a:endParaRPr>
          </a:p>
        </p:txBody>
      </p:sp>
    </p:spTree>
    <p:extLst>
      <p:ext uri="{BB962C8B-B14F-4D97-AF65-F5344CB8AC3E}">
        <p14:creationId xmlns:p14="http://schemas.microsoft.com/office/powerpoint/2010/main" val="15011519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0929" y="1627322"/>
            <a:ext cx="11174278" cy="4093428"/>
          </a:xfrm>
          <a:prstGeom prst="rect">
            <a:avLst/>
          </a:prstGeom>
        </p:spPr>
        <p:txBody>
          <a:bodyPr wrap="square">
            <a:spAutoFit/>
          </a:bodyPr>
          <a:lstStyle/>
          <a:p>
            <a:r>
              <a:rPr lang="en-US" sz="4400" b="0" i="0" dirty="0" smtClean="0">
                <a:solidFill>
                  <a:schemeClr val="bg1"/>
                </a:solidFill>
                <a:effectLst/>
                <a:latin typeface="+mj-lt"/>
              </a:rPr>
              <a:t>‘Never again will there be in it an infant who lives but a few days, or an old man who does not live out his years; the one who dies at a hundred</a:t>
            </a:r>
            <a:br>
              <a:rPr lang="en-US" sz="4400" b="0" i="0" dirty="0" smtClean="0">
                <a:solidFill>
                  <a:schemeClr val="bg1"/>
                </a:solidFill>
                <a:effectLst/>
                <a:latin typeface="+mj-lt"/>
              </a:rPr>
            </a:br>
            <a:r>
              <a:rPr lang="en-US" sz="4400" b="0" i="0" dirty="0" smtClean="0">
                <a:solidFill>
                  <a:schemeClr val="bg1"/>
                </a:solidFill>
                <a:effectLst/>
                <a:latin typeface="+mj-lt"/>
              </a:rPr>
              <a:t>will be thought a mere child; the one who fails to reach a hundred will be considered accursed.</a:t>
            </a:r>
            <a:r>
              <a:rPr lang="en-US" sz="4000" b="0" i="0" dirty="0" smtClean="0">
                <a:solidFill>
                  <a:schemeClr val="bg1"/>
                </a:solidFill>
                <a:effectLst/>
                <a:latin typeface="+mj-lt"/>
              </a:rPr>
              <a:t/>
            </a:r>
            <a:br>
              <a:rPr lang="en-US" sz="4000" b="0" i="0" dirty="0" smtClean="0">
                <a:solidFill>
                  <a:schemeClr val="bg1"/>
                </a:solidFill>
                <a:effectLst/>
                <a:latin typeface="+mj-lt"/>
              </a:rPr>
            </a:br>
            <a:endParaRPr lang="en-US" sz="4000" b="0" i="0" dirty="0">
              <a:solidFill>
                <a:schemeClr val="bg1"/>
              </a:solidFill>
              <a:effectLst/>
              <a:latin typeface="+mj-lt"/>
            </a:endParaRPr>
          </a:p>
        </p:txBody>
      </p:sp>
    </p:spTree>
    <p:extLst>
      <p:ext uri="{BB962C8B-B14F-4D97-AF65-F5344CB8AC3E}">
        <p14:creationId xmlns:p14="http://schemas.microsoft.com/office/powerpoint/2010/main" val="17504189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97424" y="821410"/>
            <a:ext cx="10879810" cy="4093428"/>
          </a:xfrm>
          <a:prstGeom prst="rect">
            <a:avLst/>
          </a:prstGeom>
        </p:spPr>
        <p:txBody>
          <a:bodyPr wrap="square">
            <a:spAutoFit/>
          </a:bodyPr>
          <a:lstStyle/>
          <a:p>
            <a:r>
              <a:rPr lang="en-US" sz="4000" b="0" i="0" dirty="0" smtClean="0">
                <a:solidFill>
                  <a:schemeClr val="bg1"/>
                </a:solidFill>
                <a:effectLst/>
                <a:latin typeface="+mj-lt"/>
              </a:rPr>
              <a:t/>
            </a:r>
            <a:br>
              <a:rPr lang="en-US" sz="4000" b="0" i="0" dirty="0" smtClean="0">
                <a:solidFill>
                  <a:schemeClr val="bg1"/>
                </a:solidFill>
                <a:effectLst/>
                <a:latin typeface="+mj-lt"/>
              </a:rPr>
            </a:br>
            <a:r>
              <a:rPr lang="en-US" sz="4400" b="0" i="0" dirty="0" smtClean="0">
                <a:solidFill>
                  <a:schemeClr val="bg1"/>
                </a:solidFill>
                <a:effectLst/>
                <a:latin typeface="+mj-lt"/>
              </a:rPr>
              <a:t>The wolf and the lamb will feed together, and the lion will eat straw like the ox, and dust will be the serpent’s food.  They will neither harm nor destroy on all my holy mountain,’</a:t>
            </a:r>
            <a:br>
              <a:rPr lang="en-US" sz="4400" b="0" i="0" dirty="0" smtClean="0">
                <a:solidFill>
                  <a:schemeClr val="bg1"/>
                </a:solidFill>
                <a:effectLst/>
                <a:latin typeface="+mj-lt"/>
              </a:rPr>
            </a:br>
            <a:r>
              <a:rPr lang="en-US" sz="4400" b="0" i="0" dirty="0" smtClean="0">
                <a:solidFill>
                  <a:schemeClr val="bg1"/>
                </a:solidFill>
                <a:effectLst/>
                <a:latin typeface="+mj-lt"/>
              </a:rPr>
              <a:t>says the </a:t>
            </a:r>
            <a:r>
              <a:rPr lang="en-US" sz="4400" b="0" i="0" cap="small" dirty="0" smtClean="0">
                <a:solidFill>
                  <a:schemeClr val="bg1"/>
                </a:solidFill>
                <a:effectLst/>
                <a:latin typeface="+mj-lt"/>
              </a:rPr>
              <a:t>Lord</a:t>
            </a:r>
            <a:r>
              <a:rPr lang="en-US" sz="4400" b="0" i="0" dirty="0" smtClean="0">
                <a:solidFill>
                  <a:schemeClr val="bg1"/>
                </a:solidFill>
                <a:effectLst/>
                <a:latin typeface="+mj-lt"/>
              </a:rPr>
              <a:t>.  </a:t>
            </a:r>
            <a:r>
              <a:rPr lang="en-US" sz="3200" dirty="0">
                <a:solidFill>
                  <a:schemeClr val="bg1"/>
                </a:solidFill>
                <a:latin typeface="+mj-lt"/>
              </a:rPr>
              <a:t>	</a:t>
            </a:r>
            <a:r>
              <a:rPr lang="en-US" sz="3200" dirty="0" smtClean="0">
                <a:solidFill>
                  <a:schemeClr val="bg1"/>
                </a:solidFill>
                <a:latin typeface="+mj-lt"/>
              </a:rPr>
              <a:t>				                 Isaiah 65</a:t>
            </a:r>
            <a:endParaRPr lang="en-US" sz="4000" b="0" i="0" dirty="0">
              <a:solidFill>
                <a:schemeClr val="bg1"/>
              </a:solidFill>
              <a:effectLst/>
              <a:latin typeface="+mj-lt"/>
            </a:endParaRPr>
          </a:p>
        </p:txBody>
      </p:sp>
    </p:spTree>
    <p:extLst>
      <p:ext uri="{BB962C8B-B14F-4D97-AF65-F5344CB8AC3E}">
        <p14:creationId xmlns:p14="http://schemas.microsoft.com/office/powerpoint/2010/main" val="35415939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22887" y="629327"/>
            <a:ext cx="10507851" cy="4832092"/>
          </a:xfrm>
          <a:prstGeom prst="rect">
            <a:avLst/>
          </a:prstGeom>
        </p:spPr>
        <p:txBody>
          <a:bodyPr wrap="square">
            <a:spAutoFit/>
          </a:bodyPr>
          <a:lstStyle/>
          <a:p>
            <a:r>
              <a:rPr lang="en-US" b="0" i="0" dirty="0" smtClean="0">
                <a:solidFill>
                  <a:srgbClr val="000000"/>
                </a:solidFill>
                <a:effectLst/>
                <a:latin typeface="Helvetica Neue"/>
              </a:rPr>
              <a:t>‘</a:t>
            </a:r>
            <a:r>
              <a:rPr lang="en-US" sz="4400" b="0" i="0" dirty="0" smtClean="0">
                <a:solidFill>
                  <a:schemeClr val="bg1"/>
                </a:solidFill>
                <a:effectLst/>
                <a:latin typeface="+mj-lt"/>
              </a:rPr>
              <a:t>In that day</a:t>
            </a:r>
          </a:p>
          <a:p>
            <a:r>
              <a:rPr lang="en-US" sz="4400" b="0" i="0" dirty="0" smtClean="0">
                <a:solidFill>
                  <a:schemeClr val="bg1"/>
                </a:solidFill>
                <a:effectLst/>
                <a:latin typeface="+mj-lt"/>
              </a:rPr>
              <a:t>‘I will restore David’s fallen shelter –</a:t>
            </a:r>
            <a:br>
              <a:rPr lang="en-US" sz="4400" b="0" i="0" dirty="0" smtClean="0">
                <a:solidFill>
                  <a:schemeClr val="bg1"/>
                </a:solidFill>
                <a:effectLst/>
                <a:latin typeface="+mj-lt"/>
              </a:rPr>
            </a:br>
            <a:r>
              <a:rPr lang="en-US" sz="4400" b="0" i="0" dirty="0" smtClean="0">
                <a:solidFill>
                  <a:schemeClr val="bg1"/>
                </a:solidFill>
                <a:effectLst/>
                <a:latin typeface="+mj-lt"/>
              </a:rPr>
              <a:t> I will repair its broken walls and restore its ruins – and will rebuild it as it used to be,</a:t>
            </a:r>
            <a:r>
              <a:rPr lang="en-US" sz="4400" dirty="0">
                <a:solidFill>
                  <a:schemeClr val="bg1"/>
                </a:solidFill>
                <a:latin typeface="+mj-lt"/>
              </a:rPr>
              <a:t> </a:t>
            </a:r>
            <a:r>
              <a:rPr lang="en-US" sz="4400" b="0" i="0" dirty="0" smtClean="0">
                <a:solidFill>
                  <a:schemeClr val="bg1"/>
                </a:solidFill>
                <a:effectLst/>
                <a:latin typeface="+mj-lt"/>
              </a:rPr>
              <a:t>so that they may possess the remnant of Edom</a:t>
            </a:r>
            <a:br>
              <a:rPr lang="en-US" sz="4400" b="0" i="0" dirty="0" smtClean="0">
                <a:solidFill>
                  <a:schemeClr val="bg1"/>
                </a:solidFill>
                <a:effectLst/>
                <a:latin typeface="+mj-lt"/>
              </a:rPr>
            </a:br>
            <a:r>
              <a:rPr lang="en-US" sz="4400" b="0" i="0" dirty="0" smtClean="0">
                <a:solidFill>
                  <a:schemeClr val="bg1"/>
                </a:solidFill>
                <a:effectLst/>
                <a:latin typeface="+mj-lt"/>
              </a:rPr>
              <a:t>and all the nations that bear my name,’</a:t>
            </a:r>
            <a:r>
              <a:rPr lang="en-US" sz="4400" baseline="30000" dirty="0">
                <a:solidFill>
                  <a:schemeClr val="bg1"/>
                </a:solidFill>
                <a:latin typeface="+mj-lt"/>
              </a:rPr>
              <a:t> </a:t>
            </a:r>
            <a:r>
              <a:rPr lang="en-US" sz="4400" b="0" i="0" dirty="0" smtClean="0">
                <a:solidFill>
                  <a:schemeClr val="bg1"/>
                </a:solidFill>
                <a:effectLst/>
                <a:latin typeface="+mj-lt"/>
              </a:rPr>
              <a:t>declares the </a:t>
            </a:r>
            <a:r>
              <a:rPr lang="en-US" sz="4400" b="0" i="0" cap="small" dirty="0" smtClean="0">
                <a:solidFill>
                  <a:schemeClr val="bg1"/>
                </a:solidFill>
                <a:effectLst/>
                <a:latin typeface="+mj-lt"/>
              </a:rPr>
              <a:t>Lord</a:t>
            </a:r>
            <a:r>
              <a:rPr lang="en-US" sz="4400" b="0" i="0" dirty="0" smtClean="0">
                <a:solidFill>
                  <a:schemeClr val="bg1"/>
                </a:solidFill>
                <a:effectLst/>
                <a:latin typeface="+mj-lt"/>
              </a:rPr>
              <a:t>, who will do these things.</a:t>
            </a:r>
          </a:p>
        </p:txBody>
      </p:sp>
    </p:spTree>
    <p:extLst>
      <p:ext uri="{BB962C8B-B14F-4D97-AF65-F5344CB8AC3E}">
        <p14:creationId xmlns:p14="http://schemas.microsoft.com/office/powerpoint/2010/main" val="23052075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399" y="1016785"/>
            <a:ext cx="10507851" cy="4154984"/>
          </a:xfrm>
          <a:prstGeom prst="rect">
            <a:avLst/>
          </a:prstGeom>
        </p:spPr>
        <p:txBody>
          <a:bodyPr wrap="square">
            <a:spAutoFit/>
          </a:bodyPr>
          <a:lstStyle/>
          <a:p>
            <a:r>
              <a:rPr lang="en-US" sz="4400" b="0" i="0" dirty="0" smtClean="0">
                <a:solidFill>
                  <a:schemeClr val="bg1"/>
                </a:solidFill>
                <a:effectLst/>
                <a:latin typeface="+mj-lt"/>
              </a:rPr>
              <a:t>‘The days are coming,’ declares the </a:t>
            </a:r>
            <a:r>
              <a:rPr lang="en-US" sz="4400" b="0" i="0" cap="small" dirty="0" smtClean="0">
                <a:solidFill>
                  <a:schemeClr val="bg1"/>
                </a:solidFill>
                <a:effectLst/>
                <a:latin typeface="+mj-lt"/>
              </a:rPr>
              <a:t>Lord</a:t>
            </a:r>
            <a:r>
              <a:rPr lang="en-US" sz="4400" b="0" i="0" dirty="0" smtClean="0">
                <a:solidFill>
                  <a:schemeClr val="bg1"/>
                </a:solidFill>
                <a:effectLst/>
                <a:latin typeface="+mj-lt"/>
              </a:rPr>
              <a:t>,</a:t>
            </a:r>
          </a:p>
          <a:p>
            <a:r>
              <a:rPr lang="en-US" sz="4400" b="0" i="0" dirty="0" smtClean="0">
                <a:solidFill>
                  <a:schemeClr val="bg1"/>
                </a:solidFill>
                <a:effectLst/>
                <a:latin typeface="+mj-lt"/>
              </a:rPr>
              <a:t>‘when the reaper will be overtaken by the ploughman and the planter by the one treading grapes.  New wine will drip from the mountains and flow from all the hills, and I will bring my people Israel back from exile.</a:t>
            </a:r>
          </a:p>
        </p:txBody>
      </p:sp>
    </p:spTree>
    <p:extLst>
      <p:ext uri="{BB962C8B-B14F-4D97-AF65-F5344CB8AC3E}">
        <p14:creationId xmlns:p14="http://schemas.microsoft.com/office/powerpoint/2010/main" val="38063411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792</TotalTime>
  <Words>240</Words>
  <Application>Microsoft Office PowerPoint</Application>
  <PresentationFormat>Widescreen</PresentationFormat>
  <Paragraphs>27</Paragraphs>
  <Slides>20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Helvetica Neue</vt:lpstr>
      <vt:lpstr>Office Theme</vt:lpstr>
      <vt:lpstr>PowerPoint Presentation</vt:lpstr>
      <vt:lpstr>Kingdom of God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Bird</dc:creator>
  <cp:lastModifiedBy>Kevin Bird</cp:lastModifiedBy>
  <cp:revision>19</cp:revision>
  <dcterms:created xsi:type="dcterms:W3CDTF">2019-03-16T09:44:33Z</dcterms:created>
  <dcterms:modified xsi:type="dcterms:W3CDTF">2019-03-16T22:57:43Z</dcterms:modified>
</cp:coreProperties>
</file>